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8" r:id="rId2"/>
    <p:sldId id="267" r:id="rId3"/>
    <p:sldId id="269" r:id="rId4"/>
  </p:sldIdLst>
  <p:sldSz cx="7345363" cy="10440988"/>
  <p:notesSz cx="6735763" cy="9866313"/>
  <p:defaultTextStyle>
    <a:defPPr>
      <a:defRPr lang="fr-FR"/>
    </a:defPPr>
    <a:lvl1pPr marL="0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9">
          <p15:clr>
            <a:srgbClr val="A4A3A4"/>
          </p15:clr>
        </p15:guide>
        <p15:guide id="2" pos="23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B900"/>
    <a:srgbClr val="F4AF88"/>
    <a:srgbClr val="FFD357"/>
    <a:srgbClr val="FFF2CD"/>
    <a:srgbClr val="FEE3AC"/>
    <a:srgbClr val="DEA400"/>
    <a:srgbClr val="C08E00"/>
    <a:srgbClr val="FEDD9C"/>
    <a:srgbClr val="FFC729"/>
    <a:srgbClr val="FFE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94660"/>
  </p:normalViewPr>
  <p:slideViewPr>
    <p:cSldViewPr>
      <p:cViewPr varScale="1">
        <p:scale>
          <a:sx n="44" d="100"/>
          <a:sy n="44" d="100"/>
        </p:scale>
        <p:origin x="2358" y="60"/>
      </p:cViewPr>
      <p:guideLst>
        <p:guide orient="horz" pos="3289"/>
        <p:guide pos="231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976" y="-102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9C6831-DC9E-452E-A929-C2B284279061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066925" y="739775"/>
            <a:ext cx="26019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6D6634-DA6D-4104-99B8-F466701FFF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73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8178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6356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4533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2711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0889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9067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7245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5422" algn="l" defTabSz="101635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50902" y="3243476"/>
            <a:ext cx="6243559" cy="223804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01805" y="5916560"/>
            <a:ext cx="5141754" cy="26682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8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6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45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27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0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9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7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5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2417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46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994040" y="558304"/>
            <a:ext cx="1239531" cy="11876624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75452" y="558304"/>
            <a:ext cx="3596168" cy="11876624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063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057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0233" y="6709302"/>
            <a:ext cx="6243559" cy="207369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80233" y="4425338"/>
            <a:ext cx="6243559" cy="228396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8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63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453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27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08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90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72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5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5151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75451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15723" y="3248308"/>
            <a:ext cx="2417849" cy="918662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4841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9" y="2337138"/>
            <a:ext cx="3245478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67269" y="3311146"/>
            <a:ext cx="3245478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731343" y="2337138"/>
            <a:ext cx="3246752" cy="97400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178" indent="0">
              <a:buNone/>
              <a:defRPr sz="2200" b="1"/>
            </a:lvl2pPr>
            <a:lvl3pPr marL="1016356" indent="0">
              <a:buNone/>
              <a:defRPr sz="2000" b="1"/>
            </a:lvl3pPr>
            <a:lvl4pPr marL="1524533" indent="0">
              <a:buNone/>
              <a:defRPr sz="1800" b="1"/>
            </a:lvl4pPr>
            <a:lvl5pPr marL="2032711" indent="0">
              <a:buNone/>
              <a:defRPr sz="1800" b="1"/>
            </a:lvl5pPr>
            <a:lvl6pPr marL="2540889" indent="0">
              <a:buNone/>
              <a:defRPr sz="1800" b="1"/>
            </a:lvl6pPr>
            <a:lvl7pPr marL="3049067" indent="0">
              <a:buNone/>
              <a:defRPr sz="1800" b="1"/>
            </a:lvl7pPr>
            <a:lvl8pPr marL="3557245" indent="0">
              <a:buNone/>
              <a:defRPr sz="1800" b="1"/>
            </a:lvl8pPr>
            <a:lvl9pPr marL="4065422" indent="0">
              <a:buNone/>
              <a:defRPr sz="18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731343" y="3311146"/>
            <a:ext cx="3246752" cy="6015653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32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5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019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69" y="415707"/>
            <a:ext cx="2416574" cy="1769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71833" y="415707"/>
            <a:ext cx="4106262" cy="891109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67269" y="2184874"/>
            <a:ext cx="2416574" cy="7141927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8476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9742" y="7308692"/>
            <a:ext cx="4407218" cy="86283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439742" y="932921"/>
            <a:ext cx="4407218" cy="6264593"/>
          </a:xfrm>
        </p:spPr>
        <p:txBody>
          <a:bodyPr/>
          <a:lstStyle>
            <a:lvl1pPr marL="0" indent="0">
              <a:buNone/>
              <a:defRPr sz="3600"/>
            </a:lvl1pPr>
            <a:lvl2pPr marL="508178" indent="0">
              <a:buNone/>
              <a:defRPr sz="3100"/>
            </a:lvl2pPr>
            <a:lvl3pPr marL="1016356" indent="0">
              <a:buNone/>
              <a:defRPr sz="2700"/>
            </a:lvl3pPr>
            <a:lvl4pPr marL="1524533" indent="0">
              <a:buNone/>
              <a:defRPr sz="2200"/>
            </a:lvl4pPr>
            <a:lvl5pPr marL="2032711" indent="0">
              <a:buNone/>
              <a:defRPr sz="2200"/>
            </a:lvl5pPr>
            <a:lvl6pPr marL="2540889" indent="0">
              <a:buNone/>
              <a:defRPr sz="2200"/>
            </a:lvl6pPr>
            <a:lvl7pPr marL="3049067" indent="0">
              <a:buNone/>
              <a:defRPr sz="2200"/>
            </a:lvl7pPr>
            <a:lvl8pPr marL="3557245" indent="0">
              <a:buNone/>
              <a:defRPr sz="2200"/>
            </a:lvl8pPr>
            <a:lvl9pPr marL="4065422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39742" y="8171525"/>
            <a:ext cx="4407218" cy="1225365"/>
          </a:xfrm>
        </p:spPr>
        <p:txBody>
          <a:bodyPr/>
          <a:lstStyle>
            <a:lvl1pPr marL="0" indent="0">
              <a:buNone/>
              <a:defRPr sz="1600"/>
            </a:lvl1pPr>
            <a:lvl2pPr marL="508178" indent="0">
              <a:buNone/>
              <a:defRPr sz="1300"/>
            </a:lvl2pPr>
            <a:lvl3pPr marL="1016356" indent="0">
              <a:buNone/>
              <a:defRPr sz="1100"/>
            </a:lvl3pPr>
            <a:lvl4pPr marL="1524533" indent="0">
              <a:buNone/>
              <a:defRPr sz="1000"/>
            </a:lvl4pPr>
            <a:lvl5pPr marL="2032711" indent="0">
              <a:buNone/>
              <a:defRPr sz="1000"/>
            </a:lvl5pPr>
            <a:lvl6pPr marL="2540889" indent="0">
              <a:buNone/>
              <a:defRPr sz="1000"/>
            </a:lvl6pPr>
            <a:lvl7pPr marL="3049067" indent="0">
              <a:buNone/>
              <a:defRPr sz="1000"/>
            </a:lvl7pPr>
            <a:lvl8pPr marL="3557245" indent="0">
              <a:buNone/>
              <a:defRPr sz="1000"/>
            </a:lvl8pPr>
            <a:lvl9pPr marL="4065422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478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67268" y="418123"/>
            <a:ext cx="6610827" cy="1740165"/>
          </a:xfrm>
          <a:prstGeom prst="rect">
            <a:avLst/>
          </a:prstGeom>
        </p:spPr>
        <p:txBody>
          <a:bodyPr vert="horz" lIns="101636" tIns="50818" rIns="101636" bIns="50818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68" y="2436232"/>
            <a:ext cx="6610827" cy="6890569"/>
          </a:xfrm>
          <a:prstGeom prst="rect">
            <a:avLst/>
          </a:prstGeom>
        </p:spPr>
        <p:txBody>
          <a:bodyPr vert="horz" lIns="101636" tIns="50818" rIns="101636" bIns="50818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67268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6EECC-1494-4A94-92E8-2069CFE9F7B8}" type="datetimeFigureOut">
              <a:rPr lang="fr-FR" smtClean="0"/>
              <a:t>14/04/2018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09666" y="9677250"/>
            <a:ext cx="2326032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264177" y="9677250"/>
            <a:ext cx="1713918" cy="555886"/>
          </a:xfrm>
          <a:prstGeom prst="rect">
            <a:avLst/>
          </a:prstGeom>
        </p:spPr>
        <p:txBody>
          <a:bodyPr vert="horz" lIns="101636" tIns="50818" rIns="101636" bIns="50818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850114-9B54-42E1-8BFB-F6F5E837C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199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6356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1133" indent="-381133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5789" indent="-317611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0445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78622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800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94978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3156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11334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9511" indent="-254089" algn="l" defTabSz="10163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178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356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533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2711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0889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067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245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5422" algn="l" defTabSz="101635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12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/>
          <p:cNvGrpSpPr/>
          <p:nvPr/>
        </p:nvGrpSpPr>
        <p:grpSpPr>
          <a:xfrm>
            <a:off x="0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Rectangle à coins arrondis 6"/>
          <p:cNvSpPr/>
          <p:nvPr/>
        </p:nvSpPr>
        <p:spPr>
          <a:xfrm>
            <a:off x="202047" y="1420396"/>
            <a:ext cx="2966578" cy="4809349"/>
          </a:xfrm>
          <a:prstGeom prst="roundRect">
            <a:avLst>
              <a:gd name="adj" fmla="val 542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202046" y="1487546"/>
            <a:ext cx="3038587" cy="339583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* Employée depuis longtemps par les Chinois et les Arabes, la </a:t>
            </a:r>
            <a:r>
              <a:rPr lang="fr-FR" sz="15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poudre</a:t>
            </a: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 est utilisée pour les armes à feu : les bombardes et arquebuses.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* Vers 1450, l’Allemand Gutenberg remplace les plaques d’imprimerie en bois par des caractères mobiles en métal. La mise au point de </a:t>
            </a:r>
            <a:r>
              <a:rPr lang="fr-FR" sz="15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l’imprimerie</a:t>
            </a: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 permet la diffusion des livres à de nombreux exemplaires. C’est une invention très importante. (doc 1)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* La </a:t>
            </a:r>
            <a:r>
              <a:rPr lang="fr-FR" sz="15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boussole</a:t>
            </a: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 était déjà utilisée par les Chinois et les Arabes. Cette aiguille aimantée, qui indique le Nord magnétique, permet aux navigateurs de s’éloigner des côtes en suivant un cap précis.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23548" y="900014"/>
            <a:ext cx="1824997" cy="518127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700" dirty="0">
                <a:latin typeface="Fineliner Script" pitchFamily="50" charset="0"/>
              </a:rPr>
              <a:t>Les inventions</a:t>
            </a:r>
          </a:p>
        </p:txBody>
      </p:sp>
      <p:sp>
        <p:nvSpPr>
          <p:cNvPr id="41" name="Ellipse 40"/>
          <p:cNvSpPr/>
          <p:nvPr/>
        </p:nvSpPr>
        <p:spPr>
          <a:xfrm>
            <a:off x="163909" y="105614"/>
            <a:ext cx="689706" cy="73999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87904" y="153716"/>
            <a:ext cx="625244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H5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026959" y="88919"/>
            <a:ext cx="5027988" cy="595071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Inventions 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 découvertes</a:t>
            </a:r>
          </a:p>
        </p:txBody>
      </p:sp>
      <p:sp>
        <p:nvSpPr>
          <p:cNvPr id="4" name="Rectangle 3"/>
          <p:cNvSpPr/>
          <p:nvPr/>
        </p:nvSpPr>
        <p:spPr>
          <a:xfrm>
            <a:off x="123940" y="6345284"/>
            <a:ext cx="28242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Short Stack" panose="02010500040000000007" pitchFamily="2" charset="0"/>
                <a:sym typeface="Wingdings"/>
              </a:rPr>
              <a:t> </a:t>
            </a:r>
            <a:r>
              <a:rPr lang="fr-FR" dirty="0">
                <a:latin typeface="Fineliner Script" pitchFamily="50" charset="0"/>
              </a:rPr>
              <a:t>Sur la carte, repasse :</a:t>
            </a:r>
            <a:endParaRPr lang="fr-FR" sz="1100" dirty="0">
              <a:latin typeface="Short Stack" panose="02010500040000000007" pitchFamily="2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4392650" y="5940574"/>
            <a:ext cx="3024447" cy="518127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700" dirty="0">
                <a:latin typeface="Fineliner Script" pitchFamily="50" charset="0"/>
              </a:rPr>
              <a:t>Les grandes découvertes.</a:t>
            </a:r>
          </a:p>
        </p:txBody>
      </p:sp>
      <p:sp>
        <p:nvSpPr>
          <p:cNvPr id="46" name="Rectangle à coins arrondis 45"/>
          <p:cNvSpPr/>
          <p:nvPr/>
        </p:nvSpPr>
        <p:spPr>
          <a:xfrm>
            <a:off x="4007829" y="6458701"/>
            <a:ext cx="3154905" cy="3644554"/>
          </a:xfrm>
          <a:prstGeom prst="roundRect">
            <a:avLst>
              <a:gd name="adj" fmla="val 4360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dirty="0"/>
          </a:p>
        </p:txBody>
      </p:sp>
      <p:sp>
        <p:nvSpPr>
          <p:cNvPr id="47" name="ZoneTexte 46"/>
          <p:cNvSpPr txBox="1"/>
          <p:nvPr/>
        </p:nvSpPr>
        <p:spPr>
          <a:xfrm>
            <a:off x="4042595" y="6553529"/>
            <a:ext cx="3154905" cy="3549726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</a:rPr>
              <a:t>* Au retour de son voyage en Orient, </a:t>
            </a:r>
            <a:r>
              <a:rPr lang="fr-FR" sz="1500" u="sng" dirty="0">
                <a:latin typeface="KG Primary Italics" panose="02000506000000020003" pitchFamily="2" charset="0"/>
              </a:rPr>
              <a:t>Marco Polo</a:t>
            </a:r>
            <a:r>
              <a:rPr lang="fr-FR" sz="1500" dirty="0">
                <a:latin typeface="KG Primary Italics" panose="02000506000000020003" pitchFamily="2" charset="0"/>
              </a:rPr>
              <a:t>, fait le récit de ses  aventures. Les Européens rêvent de commercer avec les pays lointains.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</a:rPr>
              <a:t>* </a:t>
            </a:r>
            <a:r>
              <a:rPr lang="fr-FR" sz="1500" u="sng" dirty="0">
                <a:latin typeface="KG Primary Italics" panose="02000506000000020003" pitchFamily="2" charset="0"/>
              </a:rPr>
              <a:t>Christophe Colomb</a:t>
            </a:r>
            <a:r>
              <a:rPr lang="fr-FR" sz="1500" dirty="0">
                <a:latin typeface="KG Primary Italics" panose="02000506000000020003" pitchFamily="2" charset="0"/>
              </a:rPr>
              <a:t> se lance vers l’Ouest. En 1492, il découvre sans le savoir, pensant arriver en Inde, un nouveau continent : L’Amérique.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</a:rPr>
              <a:t>* En 1498, les portugais, sous la direction de </a:t>
            </a:r>
            <a:r>
              <a:rPr lang="fr-FR" sz="1500" u="sng" dirty="0">
                <a:latin typeface="KG Primary Italics" panose="02000506000000020003" pitchFamily="2" charset="0"/>
              </a:rPr>
              <a:t>Vasco de Gama</a:t>
            </a:r>
            <a:r>
              <a:rPr lang="fr-FR" sz="1500" dirty="0">
                <a:latin typeface="KG Primary Italics" panose="02000506000000020003" pitchFamily="2" charset="0"/>
              </a:rPr>
              <a:t>, parviennent à découvrir la route des Indes en contournant l’Afrique.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</a:rPr>
              <a:t>* Plus tard, le voyage de </a:t>
            </a:r>
            <a:r>
              <a:rPr lang="fr-FR" sz="1500" u="sng" dirty="0">
                <a:latin typeface="KG Primary Italics" panose="02000506000000020003" pitchFamily="2" charset="0"/>
              </a:rPr>
              <a:t>Magellan</a:t>
            </a:r>
            <a:r>
              <a:rPr lang="fr-FR" sz="1500" dirty="0">
                <a:latin typeface="KG Primary Italics" panose="02000506000000020003" pitchFamily="2" charset="0"/>
              </a:rPr>
              <a:t> (1519-1522) prouve que la Terre est ronde.</a:t>
            </a:r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* Enfin, </a:t>
            </a:r>
            <a:r>
              <a:rPr lang="fr-FR" sz="1500" u="sng" dirty="0">
                <a:latin typeface="KG Primary Italics" panose="02000506000000020003" pitchFamily="2" charset="0"/>
                <a:ea typeface="Clensey" panose="02000603000000000000" pitchFamily="2" charset="0"/>
              </a:rPr>
              <a:t>Jacques Cartier</a:t>
            </a:r>
            <a:r>
              <a:rPr lang="fr-FR" sz="1500" dirty="0">
                <a:latin typeface="KG Primary Italics" panose="02000506000000020003" pitchFamily="2" charset="0"/>
                <a:ea typeface="Clensey" panose="02000603000000000000" pitchFamily="2" charset="0"/>
              </a:rPr>
              <a:t> (1534),  commence l’exploration du Canada alors nommé Nouvelle-France.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79028" y="3636049"/>
            <a:ext cx="24149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Short Stack" panose="02010500040000000007" pitchFamily="2" charset="0"/>
                <a:sym typeface="Wingdings"/>
              </a:rPr>
              <a:t> </a:t>
            </a:r>
            <a:r>
              <a:rPr lang="fr-FR" dirty="0">
                <a:latin typeface="Fineliner Script" pitchFamily="50" charset="0"/>
              </a:rPr>
              <a:t>Vrai ou faux ?</a:t>
            </a:r>
            <a:endParaRPr lang="fr-FR" dirty="0"/>
          </a:p>
        </p:txBody>
      </p:sp>
      <p:sp>
        <p:nvSpPr>
          <p:cNvPr id="28" name="Rectangle à coins arrondis 27"/>
          <p:cNvSpPr/>
          <p:nvPr/>
        </p:nvSpPr>
        <p:spPr>
          <a:xfrm>
            <a:off x="6162061" y="251942"/>
            <a:ext cx="1042749" cy="464202"/>
          </a:xfrm>
          <a:prstGeom prst="roundRect">
            <a:avLst>
              <a:gd name="adj" fmla="val 3304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336977" y="666402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336977" y="630997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162062" y="251942"/>
            <a:ext cx="1042748" cy="464202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Les temps modernes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657" y="1063070"/>
            <a:ext cx="3595228" cy="2501252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ZoneTexte 37"/>
          <p:cNvSpPr txBox="1"/>
          <p:nvPr/>
        </p:nvSpPr>
        <p:spPr>
          <a:xfrm>
            <a:off x="3346306" y="805422"/>
            <a:ext cx="2304256" cy="240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fr-FR" sz="1200" dirty="0">
                <a:latin typeface="KG Primary Italics" panose="02000506000000020003" pitchFamily="2" charset="0"/>
              </a:rPr>
              <a:t>Doc 1 : atelier d’imprimerie 16</a:t>
            </a:r>
            <a:r>
              <a:rPr lang="fr-FR" sz="1200" baseline="30000" dirty="0">
                <a:latin typeface="KG Primary Italics" panose="02000506000000020003" pitchFamily="2" charset="0"/>
              </a:rPr>
              <a:t>ème</a:t>
            </a:r>
            <a:r>
              <a:rPr lang="fr-FR" sz="1200" dirty="0">
                <a:latin typeface="KG Primary Italics" panose="02000506000000020003" pitchFamily="2" charset="0"/>
              </a:rPr>
              <a:t> siècle  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50" y="959317"/>
            <a:ext cx="487640" cy="45882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20233" y="989805"/>
            <a:ext cx="407252" cy="379627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1</a:t>
            </a:r>
            <a:endParaRPr lang="fr-FR" sz="1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829" y="5970174"/>
            <a:ext cx="487640" cy="458823"/>
          </a:xfrm>
          <a:prstGeom prst="rect">
            <a:avLst/>
          </a:prstGeom>
        </p:spPr>
      </p:pic>
      <p:sp>
        <p:nvSpPr>
          <p:cNvPr id="48" name="ZoneTexte 47"/>
          <p:cNvSpPr txBox="1"/>
          <p:nvPr/>
        </p:nvSpPr>
        <p:spPr>
          <a:xfrm>
            <a:off x="4015312" y="6000662"/>
            <a:ext cx="407252" cy="379627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800" b="1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2</a:t>
            </a:r>
            <a:endParaRPr lang="fr-FR" sz="1600" b="1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hinacat" panose="00000400000000000000" pitchFamily="2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346306" y="4036159"/>
            <a:ext cx="3494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a) La poudre n’est pas vraiment une invention. Elle était utilisée pour autre chose par les Chinois et les Arabes.</a:t>
            </a:r>
          </a:p>
          <a:p>
            <a:pPr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b) L’imprimerie est une invention très importante car elle a permis de diffuser les livres en de nombreux exemplaires.</a:t>
            </a:r>
          </a:p>
          <a:p>
            <a:pPr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c) La boussole permet aux Arabes et aux Chinois de s’orienter en regardant le sud.</a:t>
            </a:r>
          </a:p>
          <a:p>
            <a:pPr>
              <a:spcAft>
                <a:spcPts val="600"/>
              </a:spcAft>
            </a:pPr>
            <a:r>
              <a:rPr lang="fr-FR" sz="1050" dirty="0">
                <a:latin typeface="Short Stack" panose="02010500040000000007" pitchFamily="2" charset="0"/>
              </a:rPr>
              <a:t>d) Les caravelles sont des petits bateaux rapides à moteur.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6841033" y="4140374"/>
            <a:ext cx="363777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Rectangle à coins arrondis 48"/>
          <p:cNvSpPr/>
          <p:nvPr/>
        </p:nvSpPr>
        <p:spPr>
          <a:xfrm>
            <a:off x="6841033" y="4679151"/>
            <a:ext cx="363777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Rectangle à coins arrondis 49"/>
          <p:cNvSpPr/>
          <p:nvPr/>
        </p:nvSpPr>
        <p:spPr>
          <a:xfrm>
            <a:off x="6841033" y="5148486"/>
            <a:ext cx="363777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Rectangle à coins arrondis 50"/>
          <p:cNvSpPr/>
          <p:nvPr/>
        </p:nvSpPr>
        <p:spPr>
          <a:xfrm>
            <a:off x="6841033" y="5508526"/>
            <a:ext cx="363777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02047" y="4813009"/>
            <a:ext cx="1835150" cy="84067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* Les </a:t>
            </a:r>
            <a:r>
              <a:rPr lang="fr-FR" sz="1500" u="sng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caravelles</a:t>
            </a:r>
            <a:r>
              <a:rPr lang="fr-FR" sz="15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 sont des bateaux rapides avec un gouvernail arrière. </a:t>
            </a: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498" y="4622352"/>
            <a:ext cx="1144959" cy="101138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02046" y="5570685"/>
            <a:ext cx="2938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fr-FR" sz="1500" dirty="0">
                <a:solidFill>
                  <a:prstClr val="black"/>
                </a:solidFill>
                <a:latin typeface="KG Primary Italics" panose="02000506000000020003" pitchFamily="2" charset="0"/>
                <a:ea typeface="Clensey" panose="02000603000000000000" pitchFamily="2" charset="0"/>
              </a:rPr>
              <a:t>Elles peuvent naviguer par vent contraire et longer les côtes sans faire naufrage.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6" y="7524749"/>
            <a:ext cx="3708544" cy="26899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48470" y="6660654"/>
            <a:ext cx="36703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50" dirty="0">
                <a:solidFill>
                  <a:prstClr val="black"/>
                </a:solidFill>
                <a:latin typeface="Short Stack" panose="02010500040000000007" pitchFamily="2" charset="0"/>
              </a:rPr>
              <a:t>En bleu le voyage de Christophe Colomb, </a:t>
            </a:r>
          </a:p>
          <a:p>
            <a:r>
              <a:rPr lang="fr-FR" sz="1050" dirty="0">
                <a:solidFill>
                  <a:prstClr val="black"/>
                </a:solidFill>
                <a:latin typeface="Short Stack" panose="02010500040000000007" pitchFamily="2" charset="0"/>
              </a:rPr>
              <a:t>En rouge celui de Magellan</a:t>
            </a:r>
          </a:p>
          <a:p>
            <a:r>
              <a:rPr lang="fr-FR" sz="1050" dirty="0">
                <a:solidFill>
                  <a:prstClr val="black"/>
                </a:solidFill>
                <a:latin typeface="Short Stack" panose="02010500040000000007" pitchFamily="2" charset="0"/>
              </a:rPr>
              <a:t>En jaune celui de Vasco de Gama</a:t>
            </a:r>
          </a:p>
          <a:p>
            <a:r>
              <a:rPr lang="fr-FR" sz="1050" dirty="0">
                <a:solidFill>
                  <a:prstClr val="black"/>
                </a:solidFill>
                <a:latin typeface="Short Stack" panose="02010500040000000007" pitchFamily="2" charset="0"/>
              </a:rPr>
              <a:t>En marron celui de Jacques Cartier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51" y="10193382"/>
            <a:ext cx="1460383" cy="3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772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" y="8028806"/>
            <a:ext cx="3703908" cy="225158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026414" y="744330"/>
            <a:ext cx="1234004" cy="4628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>
              <a:ln>
                <a:solidFill>
                  <a:srgbClr val="C00000"/>
                </a:solidFill>
              </a:ln>
              <a:solidFill>
                <a:srgbClr val="FFF2CD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26414" y="820853"/>
            <a:ext cx="1234005" cy="42171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/>
              </a:rPr>
              <a:t>Leçon</a:t>
            </a:r>
            <a:endParaRPr lang="fr-FR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144573" y="3603341"/>
            <a:ext cx="6984492" cy="4147228"/>
          </a:xfrm>
          <a:prstGeom prst="roundRect">
            <a:avLst>
              <a:gd name="adj" fmla="val 5328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57769" y="3627417"/>
            <a:ext cx="6971296" cy="2684874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</a:rPr>
              <a:t>	         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Italics" panose="02000506000000020003" pitchFamily="2" charset="0"/>
              </a:rPr>
              <a:t>Les inventions :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Bien que déjà connue, on utilise désormais la ___________________ pour les armes.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L’Allemand _____________________ met au point _______________________</a:t>
            </a:r>
            <a:r>
              <a:rPr lang="fr-FR" sz="1000" u="sng" dirty="0">
                <a:latin typeface="Short Stack" panose="02010500040000000007" pitchFamily="2" charset="0"/>
                <a:ea typeface="Clensey" panose="02000603000000000000" pitchFamily="2" charset="0"/>
              </a:rPr>
              <a:t> 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qui permet la diffusion des ______________ à de nombreux exemplaires.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La _____________________, une aiguille aimantée, indique le _____________ magnétique. Elle permet aux navigateurs de s’éloigner des côtes en suivant un cap précis.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* Les ___________________ sont des ________________ rapides avec un ___________________ arrière. Elles peuvent naviguer par vent contraire et longer les côtes sans faire naufrage.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endParaRPr lang="fr-FR" sz="1000" dirty="0">
              <a:solidFill>
                <a:prstClr val="black"/>
              </a:solidFill>
              <a:latin typeface="Short Stack" panose="02010500040000000007" pitchFamily="2" charset="0"/>
              <a:ea typeface="Clensey" panose="02000603000000000000" pitchFamily="2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fr-FR" sz="1000" dirty="0">
              <a:latin typeface="Short Stack" panose="02010500040000000007" pitchFamily="2" charset="0"/>
              <a:ea typeface="Clensey" panose="02000603000000000000" pitchFamily="2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55019" y="3492302"/>
            <a:ext cx="1373185" cy="4719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32133" y="3492302"/>
            <a:ext cx="1266198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>
                <a:latin typeface="Fineliner Script" pitchFamily="50" charset="0"/>
              </a:rPr>
              <a:t>Je retiens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74712" y="8028806"/>
            <a:ext cx="33983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KG Primary Italics" panose="02000506000000020003" pitchFamily="2" charset="0"/>
              </a:rPr>
              <a:t>Le sais-tu ?</a:t>
            </a:r>
            <a:r>
              <a:rPr lang="fr-FR" sz="900" dirty="0">
                <a:latin typeface="KG Primary Italics" panose="02000506000000020003" pitchFamily="2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fr-FR" sz="1200" dirty="0">
                <a:latin typeface="Sassoon Infant Std" pitchFamily="34" charset="0"/>
              </a:rPr>
              <a:t>En 1492, l'expédition de Colomb s'est embarquée, pour la première traversée de l'océan Atlantique, sur trois bateaux . </a:t>
            </a:r>
          </a:p>
          <a:p>
            <a:pPr>
              <a:spcAft>
                <a:spcPts val="600"/>
              </a:spcAft>
            </a:pPr>
            <a:r>
              <a:rPr lang="fr-FR" sz="1200" dirty="0">
                <a:latin typeface="Sassoon Infant Std" pitchFamily="34" charset="0"/>
              </a:rPr>
              <a:t>Le plus grand, au centre, est la </a:t>
            </a:r>
            <a:r>
              <a:rPr lang="fr-FR" sz="1200" i="1" dirty="0">
                <a:latin typeface="Sassoon Infant Std" pitchFamily="34" charset="0"/>
              </a:rPr>
              <a:t>Santa María</a:t>
            </a:r>
            <a:r>
              <a:rPr lang="fr-FR" sz="1200" dirty="0">
                <a:latin typeface="Sassoon Infant Std" pitchFamily="34" charset="0"/>
              </a:rPr>
              <a:t>, le navire amiral de Colomb. La </a:t>
            </a:r>
            <a:r>
              <a:rPr lang="fr-FR" sz="1200" i="1" dirty="0">
                <a:latin typeface="Sassoon Infant Std" pitchFamily="34" charset="0"/>
              </a:rPr>
              <a:t>Pinta</a:t>
            </a:r>
            <a:r>
              <a:rPr lang="fr-FR" sz="1200" dirty="0">
                <a:latin typeface="Sassoon Infant Std" pitchFamily="34" charset="0"/>
              </a:rPr>
              <a:t>, à gauche, était plus rapide, tandis que le troisième bateau, la </a:t>
            </a:r>
            <a:r>
              <a:rPr lang="fr-FR" sz="1200" i="1" dirty="0" err="1">
                <a:latin typeface="Sassoon Infant Std" pitchFamily="34" charset="0"/>
              </a:rPr>
              <a:t>Niña</a:t>
            </a:r>
            <a:r>
              <a:rPr lang="fr-FR" sz="1200" dirty="0">
                <a:latin typeface="Sassoon Infant Std" pitchFamily="34" charset="0"/>
              </a:rPr>
              <a:t>, à droite était plus petit. Seules la </a:t>
            </a:r>
            <a:r>
              <a:rPr lang="fr-FR" sz="1200" i="1" dirty="0">
                <a:latin typeface="Sassoon Infant Std" pitchFamily="34" charset="0"/>
              </a:rPr>
              <a:t>Pinta</a:t>
            </a:r>
            <a:r>
              <a:rPr lang="fr-FR" sz="1200" dirty="0">
                <a:latin typeface="Sassoon Infant Std" pitchFamily="34" charset="0"/>
              </a:rPr>
              <a:t> et la </a:t>
            </a:r>
            <a:r>
              <a:rPr lang="fr-FR" sz="1200" i="1" dirty="0" err="1">
                <a:latin typeface="Sassoon Infant Std" pitchFamily="34" charset="0"/>
              </a:rPr>
              <a:t>Niña</a:t>
            </a:r>
            <a:r>
              <a:rPr lang="fr-FR" sz="1200" dirty="0">
                <a:latin typeface="Sassoon Infant Std" pitchFamily="34" charset="0"/>
              </a:rPr>
              <a:t> devaient revenir en Europe. </a:t>
            </a:r>
          </a:p>
          <a:p>
            <a:pPr algn="r"/>
            <a:r>
              <a:rPr lang="fr-FR" sz="900" dirty="0">
                <a:latin typeface="Sassoon Infant Std" pitchFamily="34" charset="0"/>
              </a:rPr>
              <a:t>(Bibliothèque colombine, Séville.)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0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Ellipse 20"/>
          <p:cNvSpPr/>
          <p:nvPr/>
        </p:nvSpPr>
        <p:spPr>
          <a:xfrm>
            <a:off x="163909" y="105614"/>
            <a:ext cx="689706" cy="73999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7903" y="153716"/>
            <a:ext cx="625244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H5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6959" y="88919"/>
            <a:ext cx="5027988" cy="595071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Inventions 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 découvertes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6162061" y="251942"/>
            <a:ext cx="1042749" cy="464202"/>
          </a:xfrm>
          <a:prstGeom prst="roundRect">
            <a:avLst>
              <a:gd name="adj" fmla="val 3304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336977" y="666402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336977" y="630997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 dirty="0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162062" y="251942"/>
            <a:ext cx="1042748" cy="464202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Les temps modernes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112285" y="1339335"/>
            <a:ext cx="7092525" cy="1504895"/>
          </a:xfrm>
          <a:prstGeom prst="homePlate">
            <a:avLst>
              <a:gd name="adj" fmla="val 3987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523195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952214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307171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6594382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07171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1470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400873" y="1795210"/>
            <a:ext cx="13817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Voyage de Magellan autour du monde</a:t>
            </a:r>
          </a:p>
        </p:txBody>
      </p:sp>
      <p:sp>
        <p:nvSpPr>
          <p:cNvPr id="30" name="Ellipse 29"/>
          <p:cNvSpPr/>
          <p:nvPr/>
        </p:nvSpPr>
        <p:spPr>
          <a:xfrm>
            <a:off x="3736190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23" y="2133764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3736190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1500</a:t>
            </a:r>
          </a:p>
        </p:txBody>
      </p:sp>
      <p:sp>
        <p:nvSpPr>
          <p:cNvPr id="32" name="Ellipse 31"/>
          <p:cNvSpPr/>
          <p:nvPr/>
        </p:nvSpPr>
        <p:spPr>
          <a:xfrm>
            <a:off x="6347731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347731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1530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91" y="1546830"/>
            <a:ext cx="971286" cy="85797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441318" y="1404070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1492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76537" y="157918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Christophe Colomb découvre l’Amérique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291591" y="1983444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1498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26810" y="2158560"/>
            <a:ext cx="11574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Vasco de Gama atteint l’Inde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472881" y="1620094"/>
            <a:ext cx="11094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de 1519 à 1522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4032" r="5419" b="10081"/>
          <a:stretch/>
        </p:blipFill>
        <p:spPr bwMode="auto">
          <a:xfrm>
            <a:off x="4241304" y="1549275"/>
            <a:ext cx="871537" cy="101441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uble flèche horizontale 11"/>
          <p:cNvSpPr/>
          <p:nvPr/>
        </p:nvSpPr>
        <p:spPr>
          <a:xfrm>
            <a:off x="112285" y="2988246"/>
            <a:ext cx="3839929" cy="360040"/>
          </a:xfrm>
          <a:prstGeom prst="leftRightArrow">
            <a:avLst>
              <a:gd name="adj1" fmla="val 98502"/>
              <a:gd name="adj2" fmla="val 3677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Double flèche horizontale 45"/>
          <p:cNvSpPr/>
          <p:nvPr/>
        </p:nvSpPr>
        <p:spPr>
          <a:xfrm>
            <a:off x="3952214" y="2988246"/>
            <a:ext cx="3252596" cy="360040"/>
          </a:xfrm>
          <a:prstGeom prst="leftRightArrow">
            <a:avLst>
              <a:gd name="adj1" fmla="val 98502"/>
              <a:gd name="adj2" fmla="val 3677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982340" y="29838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Fineliner Script" pitchFamily="50" charset="0"/>
              </a:rPr>
              <a:t>Moyen Age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500148" y="2983836"/>
            <a:ext cx="159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Fineliner Script" pitchFamily="50" charset="0"/>
              </a:rPr>
              <a:t>Temps modernes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6841033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6926622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6997806" y="2983442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343751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429340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500524" y="2983442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2789" y="5753881"/>
            <a:ext cx="6988799" cy="182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fr-FR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Italics" panose="02000506000000020003" pitchFamily="2" charset="0"/>
              </a:rPr>
              <a:t>Les grandes découvertes :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__________________________________ se lance vers l’Ouest. En 1492, un nouveau continent : ________________________.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En 1498, les portugais, sous la direction de ______________________ , parviennent à découvrir la route des _______________ en contournant l’Afrique.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Plus tard, le voyage de _________________ (1519-1522) prouve que la Terre est ronde.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* Enfin, __________________________ (1534), commence l’exploration du ________________ .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17627" y="1332062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1450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2845" y="1507178"/>
            <a:ext cx="1747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Mise au point de l’imprimerie par Gutenberg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4426" r="4500" b="12271"/>
          <a:stretch/>
        </p:blipFill>
        <p:spPr bwMode="auto">
          <a:xfrm>
            <a:off x="209913" y="1845732"/>
            <a:ext cx="888290" cy="9438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0" y="8005924"/>
            <a:ext cx="3118747" cy="2183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51" y="10193382"/>
            <a:ext cx="1460383" cy="3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9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89" y="8081475"/>
            <a:ext cx="3703908" cy="2251587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3026414" y="744330"/>
            <a:ext cx="1234004" cy="462829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>
              <a:ln>
                <a:solidFill>
                  <a:srgbClr val="C00000"/>
                </a:solidFill>
              </a:ln>
              <a:solidFill>
                <a:srgbClr val="FFF2CD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026414" y="820853"/>
            <a:ext cx="1234005" cy="421718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b="1" spc="50" dirty="0">
                <a:ln w="12700" cmpd="sng">
                  <a:solidFill>
                    <a:srgbClr val="C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ndine"/>
              </a:rPr>
              <a:t>Leçon</a:t>
            </a:r>
            <a:endParaRPr lang="fr-FR" dirty="0">
              <a:ln w="12700" cmpd="sng">
                <a:solidFill>
                  <a:srgbClr val="C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ndine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144573" y="3665554"/>
            <a:ext cx="6984492" cy="4147228"/>
          </a:xfrm>
          <a:prstGeom prst="roundRect">
            <a:avLst>
              <a:gd name="adj" fmla="val 5328"/>
            </a:avLst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157769" y="3689630"/>
            <a:ext cx="6971296" cy="2801829"/>
          </a:xfrm>
          <a:prstGeom prst="rect">
            <a:avLst/>
          </a:prstGeom>
        </p:spPr>
        <p:txBody>
          <a:bodyPr wrap="square" lIns="101636" tIns="50818" rIns="101636" bIns="50818">
            <a:spAutoFit/>
          </a:bodyPr>
          <a:lstStyle/>
          <a:p>
            <a:pPr>
              <a:spcAft>
                <a:spcPts val="600"/>
              </a:spcAft>
            </a:pPr>
            <a:r>
              <a:rPr lang="fr-FR" sz="1600" dirty="0">
                <a:latin typeface="KG Primary Italics" panose="02000506000000020003" pitchFamily="2" charset="0"/>
              </a:rPr>
              <a:t>	         </a:t>
            </a:r>
            <a:r>
              <a:rPr lang="fr-FR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Italics" panose="02000506000000020003" pitchFamily="2" charset="0"/>
              </a:rPr>
              <a:t>Les inventions :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Bien que déjà connue, on utilise désormais la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  <a:cs typeface="Shonar Bangla" panose="020B0502040204020203" pitchFamily="34" charset="0"/>
              </a:rPr>
              <a:t>poudre</a:t>
            </a:r>
            <a:r>
              <a:rPr lang="fr-FR" sz="1000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pour les armes.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L’Allemand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Gutenberg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met au point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l’imprimerie</a:t>
            </a:r>
            <a:r>
              <a:rPr lang="fr-FR" sz="1200" b="1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qui permet la diffusion des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livres</a:t>
            </a:r>
            <a:r>
              <a:rPr lang="fr-FR" sz="1200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à de nombreux exemplaires. 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* La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boussole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, une aiguille aimantée, indique le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nord</a:t>
            </a:r>
            <a:r>
              <a:rPr lang="fr-FR" sz="1200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latin typeface="Short Stack" panose="02010500040000000007" pitchFamily="2" charset="0"/>
                <a:ea typeface="Clensey" panose="02000603000000000000" pitchFamily="2" charset="0"/>
              </a:rPr>
              <a:t>magnétique. Elle permet aux navigateurs de s’éloigner des côtes en suivant un cap précis.</a:t>
            </a:r>
          </a:p>
          <a:p>
            <a:pPr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* Les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caravelles</a:t>
            </a:r>
            <a:r>
              <a:rPr lang="fr-FR" sz="1000" b="1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sont des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bateaux</a:t>
            </a:r>
            <a:r>
              <a:rPr lang="fr-FR" sz="1200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rapides avec un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gouvernail</a:t>
            </a:r>
            <a:r>
              <a:rPr lang="fr-FR" sz="1000" b="1" dirty="0">
                <a:solidFill>
                  <a:srgbClr val="FF0000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arrière. Elles peuvent naviguer par vent contraire et longer les côtes sans faire naufrage.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endParaRPr lang="fr-FR" sz="1000" dirty="0">
              <a:solidFill>
                <a:prstClr val="black"/>
              </a:solidFill>
              <a:latin typeface="Short Stack" panose="02010500040000000007" pitchFamily="2" charset="0"/>
              <a:ea typeface="Clensey" panose="02000603000000000000" pitchFamily="2" charset="0"/>
            </a:endParaRPr>
          </a:p>
          <a:p>
            <a:pPr>
              <a:lnSpc>
                <a:spcPct val="130000"/>
              </a:lnSpc>
              <a:spcAft>
                <a:spcPts val="600"/>
              </a:spcAft>
            </a:pPr>
            <a:endParaRPr lang="fr-FR" sz="1000" dirty="0">
              <a:latin typeface="Short Stack" panose="02010500040000000007" pitchFamily="2" charset="0"/>
              <a:ea typeface="Clensey" panose="02000603000000000000" pitchFamily="2" charset="0"/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155019" y="3554515"/>
            <a:ext cx="1373185" cy="4719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1636" tIns="50818" rIns="101636" bIns="508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32133" y="3554515"/>
            <a:ext cx="1266198" cy="47196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r>
              <a:rPr lang="fr-FR" sz="2400" dirty="0">
                <a:latin typeface="Fineliner Script" pitchFamily="50" charset="0"/>
              </a:rPr>
              <a:t>Je retiens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274712" y="8081475"/>
            <a:ext cx="33983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>
                <a:latin typeface="KG Primary Italics" panose="02000506000000020003" pitchFamily="2" charset="0"/>
              </a:rPr>
              <a:t>Le sais-tu ?</a:t>
            </a:r>
            <a:r>
              <a:rPr lang="fr-FR" sz="900" dirty="0">
                <a:latin typeface="KG Primary Italics" panose="02000506000000020003" pitchFamily="2" charset="0"/>
              </a:rPr>
              <a:t>  </a:t>
            </a:r>
          </a:p>
          <a:p>
            <a:pPr>
              <a:spcAft>
                <a:spcPts val="600"/>
              </a:spcAft>
            </a:pPr>
            <a:r>
              <a:rPr lang="fr-FR" sz="1200" dirty="0">
                <a:latin typeface="Sassoon Infant Std" pitchFamily="34" charset="0"/>
              </a:rPr>
              <a:t>En 1492, l'expédition de Colomb s'est embarquée, pour la première traversée de l'océan Atlantique, sur trois bateaux . </a:t>
            </a:r>
          </a:p>
          <a:p>
            <a:pPr>
              <a:spcAft>
                <a:spcPts val="600"/>
              </a:spcAft>
            </a:pPr>
            <a:r>
              <a:rPr lang="fr-FR" sz="1200" dirty="0">
                <a:latin typeface="Sassoon Infant Std" pitchFamily="34" charset="0"/>
              </a:rPr>
              <a:t>Le plus grand, au centre, est la </a:t>
            </a:r>
            <a:r>
              <a:rPr lang="fr-FR" sz="1200" i="1" dirty="0">
                <a:latin typeface="Sassoon Infant Std" pitchFamily="34" charset="0"/>
              </a:rPr>
              <a:t>Santa María</a:t>
            </a:r>
            <a:r>
              <a:rPr lang="fr-FR" sz="1200" dirty="0">
                <a:latin typeface="Sassoon Infant Std" pitchFamily="34" charset="0"/>
              </a:rPr>
              <a:t>, le navire amiral de Colomb. La </a:t>
            </a:r>
            <a:r>
              <a:rPr lang="fr-FR" sz="1200" i="1" dirty="0">
                <a:latin typeface="Sassoon Infant Std" pitchFamily="34" charset="0"/>
              </a:rPr>
              <a:t>Pinta</a:t>
            </a:r>
            <a:r>
              <a:rPr lang="fr-FR" sz="1200" dirty="0">
                <a:latin typeface="Sassoon Infant Std" pitchFamily="34" charset="0"/>
              </a:rPr>
              <a:t>, à gauche, était plus rapide, tandis que le troisième bateau, la </a:t>
            </a:r>
            <a:r>
              <a:rPr lang="fr-FR" sz="1200" i="1" dirty="0" err="1">
                <a:latin typeface="Sassoon Infant Std" pitchFamily="34" charset="0"/>
              </a:rPr>
              <a:t>Niña</a:t>
            </a:r>
            <a:r>
              <a:rPr lang="fr-FR" sz="1200" dirty="0">
                <a:latin typeface="Sassoon Infant Std" pitchFamily="34" charset="0"/>
              </a:rPr>
              <a:t>, à droite était plus petit. Seules la </a:t>
            </a:r>
            <a:r>
              <a:rPr lang="fr-FR" sz="1200" i="1" dirty="0">
                <a:latin typeface="Sassoon Infant Std" pitchFamily="34" charset="0"/>
              </a:rPr>
              <a:t>Pinta</a:t>
            </a:r>
            <a:r>
              <a:rPr lang="fr-FR" sz="1200" dirty="0">
                <a:latin typeface="Sassoon Infant Std" pitchFamily="34" charset="0"/>
              </a:rPr>
              <a:t> et la </a:t>
            </a:r>
            <a:r>
              <a:rPr lang="fr-FR" sz="1200" i="1" dirty="0" err="1">
                <a:latin typeface="Sassoon Infant Std" pitchFamily="34" charset="0"/>
              </a:rPr>
              <a:t>Niña</a:t>
            </a:r>
            <a:r>
              <a:rPr lang="fr-FR" sz="1200" dirty="0">
                <a:latin typeface="Sassoon Infant Std" pitchFamily="34" charset="0"/>
              </a:rPr>
              <a:t> devaient revenir en Europe. </a:t>
            </a:r>
          </a:p>
          <a:p>
            <a:pPr algn="r"/>
            <a:r>
              <a:rPr lang="fr-FR" sz="900" dirty="0">
                <a:latin typeface="Sassoon Infant Std" pitchFamily="34" charset="0"/>
              </a:rPr>
              <a:t>(Bibliothèque colombine, Séville.)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0" y="-18010"/>
            <a:ext cx="7345363" cy="841375"/>
            <a:chOff x="-12700" y="1870075"/>
            <a:chExt cx="6938045" cy="84137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72"/>
            <a:stretch/>
          </p:blipFill>
          <p:spPr bwMode="auto">
            <a:xfrm>
              <a:off x="-12700" y="1870075"/>
              <a:ext cx="3469357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56657" y="1870075"/>
              <a:ext cx="3468688" cy="841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1" name="Ellipse 20"/>
          <p:cNvSpPr/>
          <p:nvPr/>
        </p:nvSpPr>
        <p:spPr>
          <a:xfrm>
            <a:off x="163909" y="105614"/>
            <a:ext cx="689706" cy="739995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636" tIns="50818" rIns="101636" bIns="50818" rtlCol="0" anchor="ctr"/>
          <a:lstStyle/>
          <a:p>
            <a:pPr algn="ctr"/>
            <a:endParaRPr lang="fr-FR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7903" y="153716"/>
            <a:ext cx="625244" cy="656626"/>
          </a:xfrm>
          <a:prstGeom prst="rect">
            <a:avLst/>
          </a:prstGeom>
        </p:spPr>
        <p:txBody>
          <a:bodyPr wrap="none" lIns="101636" tIns="50818" rIns="101636" bIns="50818">
            <a:spAutoFit/>
          </a:bodyPr>
          <a:lstStyle/>
          <a:p>
            <a:pPr lvl="0" algn="ctr"/>
            <a:r>
              <a:rPr lang="fr-FR" sz="360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ineliner Script" pitchFamily="50" charset="0"/>
                <a:ea typeface="Clensey" panose="02000603000000000000" pitchFamily="2" charset="0"/>
              </a:rPr>
              <a:t>H5</a:t>
            </a:r>
            <a:endParaRPr lang="fr-FR" sz="3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ineliner Script" pitchFamily="50" charset="0"/>
              <a:ea typeface="Clensey" panose="02000603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6959" y="88919"/>
            <a:ext cx="5027988" cy="595071"/>
          </a:xfrm>
          <a:prstGeom prst="rect">
            <a:avLst/>
          </a:prstGeom>
          <a:noFill/>
          <a:ln>
            <a:noFill/>
          </a:ln>
        </p:spPr>
        <p:txBody>
          <a:bodyPr wrap="none" lIns="101636" tIns="50818" rIns="101636" bIns="50818">
            <a:spAutoFit/>
          </a:bodyPr>
          <a:lstStyle/>
          <a:p>
            <a:pPr algn="ctr"/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Inventions 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&amp;</a:t>
            </a:r>
            <a:r>
              <a:rPr lang="fr-F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hinacat" panose="00000400000000000000" pitchFamily="2" charset="0"/>
              </a:rPr>
              <a:t> découvertes</a:t>
            </a:r>
          </a:p>
        </p:txBody>
      </p:sp>
      <p:sp>
        <p:nvSpPr>
          <p:cNvPr id="24" name="Rectangle à coins arrondis 23"/>
          <p:cNvSpPr/>
          <p:nvPr/>
        </p:nvSpPr>
        <p:spPr>
          <a:xfrm>
            <a:off x="6162061" y="251942"/>
            <a:ext cx="1042749" cy="464202"/>
          </a:xfrm>
          <a:prstGeom prst="roundRect">
            <a:avLst>
              <a:gd name="adj" fmla="val 33049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5" name="Rectangle à coins arrondis 24"/>
          <p:cNvSpPr/>
          <p:nvPr/>
        </p:nvSpPr>
        <p:spPr>
          <a:xfrm>
            <a:off x="6336977" y="666402"/>
            <a:ext cx="658723" cy="278041"/>
          </a:xfrm>
          <a:prstGeom prst="roundRect">
            <a:avLst>
              <a:gd name="adj" fmla="val 33049"/>
            </a:avLst>
          </a:prstGeom>
          <a:solidFill>
            <a:schemeClr val="bg1"/>
          </a:solidFill>
          <a:ln>
            <a:solidFill>
              <a:schemeClr val="accent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4"/>
                </a:solidFill>
              </a:ln>
              <a:solidFill>
                <a:schemeClr val="accent4"/>
              </a:solidFill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6336977" y="630997"/>
            <a:ext cx="631409" cy="348850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/>
            <a:r>
              <a:rPr lang="fr-FR" sz="1600" b="1">
                <a:latin typeface="Fineliner Script" pitchFamily="50" charset="0"/>
              </a:rPr>
              <a:t>CM1</a:t>
            </a:r>
            <a:endParaRPr lang="fr-FR" sz="1800" b="1" dirty="0">
              <a:latin typeface="Fineliner Script" pitchFamily="50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6162062" y="251942"/>
            <a:ext cx="1042748" cy="464202"/>
          </a:xfrm>
          <a:prstGeom prst="rect">
            <a:avLst/>
          </a:prstGeom>
          <a:noFill/>
        </p:spPr>
        <p:txBody>
          <a:bodyPr wrap="square" lIns="101636" tIns="50818" rIns="101636" bIns="50818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fr-FR" sz="1600" b="1" dirty="0">
                <a:solidFill>
                  <a:schemeClr val="bg1"/>
                </a:solidFill>
                <a:latin typeface="Fineliner Script" pitchFamily="50" charset="0"/>
              </a:rPr>
              <a:t>Les temps modernes</a:t>
            </a:r>
            <a:endParaRPr lang="fr-FR" sz="1800" b="1" dirty="0">
              <a:solidFill>
                <a:schemeClr val="bg1"/>
              </a:solidFill>
              <a:latin typeface="Fineliner Script" pitchFamily="50" charset="0"/>
            </a:endParaRPr>
          </a:p>
        </p:txBody>
      </p:sp>
      <p:sp>
        <p:nvSpPr>
          <p:cNvPr id="3" name="Pentagone 2"/>
          <p:cNvSpPr/>
          <p:nvPr/>
        </p:nvSpPr>
        <p:spPr>
          <a:xfrm>
            <a:off x="112285" y="1339335"/>
            <a:ext cx="7092525" cy="1504895"/>
          </a:xfrm>
          <a:prstGeom prst="homePlate">
            <a:avLst>
              <a:gd name="adj" fmla="val 39873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1523195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3952214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307171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9" name="Connecteur droit 28"/>
          <p:cNvCxnSpPr/>
          <p:nvPr/>
        </p:nvCxnSpPr>
        <p:spPr>
          <a:xfrm>
            <a:off x="6594382" y="1339335"/>
            <a:ext cx="0" cy="1504895"/>
          </a:xfrm>
          <a:prstGeom prst="line">
            <a:avLst/>
          </a:prstGeom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307171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1470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5400873" y="1795210"/>
            <a:ext cx="138173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Voyage de Magellan autour du monde</a:t>
            </a:r>
          </a:p>
        </p:txBody>
      </p:sp>
      <p:sp>
        <p:nvSpPr>
          <p:cNvPr id="30" name="Ellipse 29"/>
          <p:cNvSpPr/>
          <p:nvPr/>
        </p:nvSpPr>
        <p:spPr>
          <a:xfrm>
            <a:off x="3736190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223" y="2133764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ZoneTexte 30"/>
          <p:cNvSpPr txBox="1"/>
          <p:nvPr/>
        </p:nvSpPr>
        <p:spPr>
          <a:xfrm>
            <a:off x="3736190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1500</a:t>
            </a:r>
          </a:p>
        </p:txBody>
      </p:sp>
      <p:sp>
        <p:nvSpPr>
          <p:cNvPr id="32" name="Ellipse 31"/>
          <p:cNvSpPr/>
          <p:nvPr/>
        </p:nvSpPr>
        <p:spPr>
          <a:xfrm>
            <a:off x="6347731" y="2556198"/>
            <a:ext cx="438564" cy="24622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ZoneTexte 32"/>
          <p:cNvSpPr txBox="1"/>
          <p:nvPr/>
        </p:nvSpPr>
        <p:spPr>
          <a:xfrm>
            <a:off x="6347731" y="2556198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1530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291" y="1546830"/>
            <a:ext cx="971286" cy="857970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441318" y="1404070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1492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376537" y="1579186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Christophe Colomb découvre l’Amérique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3291591" y="1983444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1498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226810" y="2158560"/>
            <a:ext cx="11574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Vasco de Gama atteint l’Inde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5472881" y="1620094"/>
            <a:ext cx="1109456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de 1519 à 1522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4" t="4032" r="5419" b="10081"/>
          <a:stretch/>
        </p:blipFill>
        <p:spPr bwMode="auto">
          <a:xfrm>
            <a:off x="4241304" y="1549275"/>
            <a:ext cx="871537" cy="101441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ouble flèche horizontale 11"/>
          <p:cNvSpPr/>
          <p:nvPr/>
        </p:nvSpPr>
        <p:spPr>
          <a:xfrm>
            <a:off x="112285" y="2988246"/>
            <a:ext cx="3839929" cy="360040"/>
          </a:xfrm>
          <a:prstGeom prst="leftRightArrow">
            <a:avLst>
              <a:gd name="adj1" fmla="val 98502"/>
              <a:gd name="adj2" fmla="val 3677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Double flèche horizontale 45"/>
          <p:cNvSpPr/>
          <p:nvPr/>
        </p:nvSpPr>
        <p:spPr>
          <a:xfrm>
            <a:off x="3952214" y="2988246"/>
            <a:ext cx="3252596" cy="360040"/>
          </a:xfrm>
          <a:prstGeom prst="leftRightArrow">
            <a:avLst>
              <a:gd name="adj1" fmla="val 98502"/>
              <a:gd name="adj2" fmla="val 36772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ZoneTexte 48"/>
          <p:cNvSpPr txBox="1"/>
          <p:nvPr/>
        </p:nvSpPr>
        <p:spPr>
          <a:xfrm>
            <a:off x="982340" y="29838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Fineliner Script" pitchFamily="50" charset="0"/>
              </a:rPr>
              <a:t>Moyen Age</a:t>
            </a:r>
          </a:p>
        </p:txBody>
      </p:sp>
      <p:sp>
        <p:nvSpPr>
          <p:cNvPr id="50" name="ZoneTexte 49"/>
          <p:cNvSpPr txBox="1"/>
          <p:nvPr/>
        </p:nvSpPr>
        <p:spPr>
          <a:xfrm>
            <a:off x="4500148" y="2983836"/>
            <a:ext cx="1590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b="1" dirty="0">
                <a:solidFill>
                  <a:schemeClr val="bg1"/>
                </a:solidFill>
                <a:latin typeface="Fineliner Script" pitchFamily="50" charset="0"/>
              </a:rPr>
              <a:t>Temps modernes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6841033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>
            <a:off x="6926622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H="1">
            <a:off x="6997806" y="2983442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>
            <a:off x="343751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H="1">
            <a:off x="429340" y="2988246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>
            <a:off x="500524" y="2983442"/>
            <a:ext cx="1" cy="36004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112789" y="5990745"/>
            <a:ext cx="6988799" cy="182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spcAft>
                <a:spcPts val="600"/>
              </a:spcAft>
            </a:pPr>
            <a:r>
              <a:rPr lang="fr-FR" sz="1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G Primary Italics" panose="02000506000000020003" pitchFamily="2" charset="0"/>
              </a:rPr>
              <a:t>Les grandes découvertes :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</a:rPr>
              <a:t>Christophe Colomb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se lance vers l’Ouest. En 1492, un nouveau continent :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</a:rPr>
              <a:t>L’Amérique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En 1498, les portugais, sous la direction de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</a:rPr>
              <a:t>Vasco de Gama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, parviennent à découvrir la route des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</a:rPr>
              <a:t>Indes</a:t>
            </a:r>
            <a:r>
              <a:rPr lang="fr-FR" sz="1200" dirty="0">
                <a:solidFill>
                  <a:srgbClr val="FF0000"/>
                </a:solidFill>
                <a:latin typeface="SimpleRonde" panose="02000503000000000000" pitchFamily="2" charset="0"/>
              </a:rPr>
              <a:t>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en contournant l’Afrique.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* Plus tard, le voyage de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</a:rPr>
              <a:t>Magellan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</a:rPr>
              <a:t>(1519-1522) prouve que la Terre est ronde.</a:t>
            </a:r>
          </a:p>
          <a:p>
            <a:pPr lvl="0">
              <a:lnSpc>
                <a:spcPct val="130000"/>
              </a:lnSpc>
              <a:spcAft>
                <a:spcPts val="600"/>
              </a:spcAft>
            </a:pP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* Enfin,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Jacques Cartier 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(1534), commence l’exploration du </a:t>
            </a:r>
            <a:r>
              <a:rPr lang="fr-FR" sz="1200" b="1" dirty="0">
                <a:solidFill>
                  <a:srgbClr val="FF0000"/>
                </a:solidFill>
                <a:latin typeface="SimpleRonde" panose="02000503000000000000" pitchFamily="2" charset="0"/>
                <a:ea typeface="Clensey" panose="02000603000000000000" pitchFamily="2" charset="0"/>
              </a:rPr>
              <a:t>Canada</a:t>
            </a:r>
            <a:r>
              <a:rPr lang="fr-FR" sz="1000" dirty="0">
                <a:solidFill>
                  <a:prstClr val="black"/>
                </a:solidFill>
                <a:latin typeface="Short Stack" panose="02010500040000000007" pitchFamily="2" charset="0"/>
                <a:ea typeface="Clensey" panose="02000603000000000000" pitchFamily="2" charset="0"/>
              </a:rPr>
              <a:t>.</a:t>
            </a:r>
          </a:p>
        </p:txBody>
      </p:sp>
      <p:sp>
        <p:nvSpPr>
          <p:cNvPr id="56" name="ZoneTexte 55"/>
          <p:cNvSpPr txBox="1"/>
          <p:nvPr/>
        </p:nvSpPr>
        <p:spPr>
          <a:xfrm>
            <a:off x="117627" y="1332062"/>
            <a:ext cx="4933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>
                <a:latin typeface="Chinacat" panose="00000400000000000000" pitchFamily="2" charset="0"/>
              </a:rPr>
              <a:t>1450</a:t>
            </a:r>
          </a:p>
        </p:txBody>
      </p:sp>
      <p:sp>
        <p:nvSpPr>
          <p:cNvPr id="57" name="ZoneTexte 56"/>
          <p:cNvSpPr txBox="1"/>
          <p:nvPr/>
        </p:nvSpPr>
        <p:spPr>
          <a:xfrm>
            <a:off x="52845" y="1507178"/>
            <a:ext cx="174762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>
                <a:latin typeface="Short Stack" panose="02010500040000000007" pitchFamily="2" charset="0"/>
              </a:rPr>
              <a:t>Mise au point de l’imprimerie par Gutenberg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4426" r="4500" b="12271"/>
          <a:stretch/>
        </p:blipFill>
        <p:spPr bwMode="auto">
          <a:xfrm>
            <a:off x="209913" y="1845732"/>
            <a:ext cx="888290" cy="94387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840" y="8028806"/>
            <a:ext cx="3118747" cy="21831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Image 5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351" y="10193382"/>
            <a:ext cx="1460383" cy="3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667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>
              <a:lumMod val="50000"/>
              <a:lumOff val="5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4040</TotalTime>
  <Words>516</Words>
  <Application>Microsoft Office PowerPoint</Application>
  <PresentationFormat>Personnalisé</PresentationFormat>
  <Paragraphs>95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6" baseType="lpstr">
      <vt:lpstr>Amandine</vt:lpstr>
      <vt:lpstr>Arial</vt:lpstr>
      <vt:lpstr>Calibri</vt:lpstr>
      <vt:lpstr>Chinacat</vt:lpstr>
      <vt:lpstr>Clensey</vt:lpstr>
      <vt:lpstr>Fineliner Script</vt:lpstr>
      <vt:lpstr>KG Primary Italics</vt:lpstr>
      <vt:lpstr>Sassoon Infant Std</vt:lpstr>
      <vt:lpstr>Shonar Bangla</vt:lpstr>
      <vt:lpstr>Short Stack</vt:lpstr>
      <vt:lpstr>SimpleRonde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Company>Ecole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Sandrine</dc:creator>
  <cp:lastModifiedBy>Sandrine</cp:lastModifiedBy>
  <cp:revision>155</cp:revision>
  <cp:lastPrinted>2013-09-26T11:43:32Z</cp:lastPrinted>
  <dcterms:created xsi:type="dcterms:W3CDTF">2013-09-22T07:50:11Z</dcterms:created>
  <dcterms:modified xsi:type="dcterms:W3CDTF">2018-04-14T16:19:06Z</dcterms:modified>
</cp:coreProperties>
</file>