
<file path=[Content_Types].xml><?xml version="1.0" encoding="utf-8"?>
<Types xmlns="http://schemas.openxmlformats.org/package/2006/content-types"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3"/>
  </p:notesMasterIdLst>
  <p:sldIdLst>
    <p:sldId id="256" r:id="rId2"/>
  </p:sldIdLst>
  <p:sldSz cx="6858000" cy="9906000" type="A4"/>
  <p:notesSz cx="6797675" cy="9926638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Aucun style, grille du tablea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17292A2E-F333-43FB-9621-5CBBE7FDCDCB}" styleName="Style léger 2 - Accentuation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152" y="156"/>
      </p:cViewPr>
      <p:guideLst>
        <p:guide orient="horz" pos="312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5712" cy="495779"/>
          </a:xfrm>
          <a:prstGeom prst="rect">
            <a:avLst/>
          </a:prstGeom>
        </p:spPr>
        <p:txBody>
          <a:bodyPr vert="horz" lIns="90868" tIns="45434" rIns="90868" bIns="45434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50389" y="1"/>
            <a:ext cx="2945711" cy="495779"/>
          </a:xfrm>
          <a:prstGeom prst="rect">
            <a:avLst/>
          </a:prstGeom>
        </p:spPr>
        <p:txBody>
          <a:bodyPr vert="horz" lIns="90868" tIns="45434" rIns="90868" bIns="45434" rtlCol="0"/>
          <a:lstStyle>
            <a:lvl1pPr algn="r">
              <a:defRPr sz="1200"/>
            </a:lvl1pPr>
          </a:lstStyle>
          <a:p>
            <a:fld id="{C1825D8C-8FBF-4AC2-9EBF-7D6C856BEB07}" type="datetimeFigureOut">
              <a:rPr lang="fr-FR" smtClean="0"/>
              <a:pPr/>
              <a:t>28/04/2014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2111375" y="744538"/>
            <a:ext cx="25749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868" tIns="45434" rIns="90868" bIns="45434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79296" y="4714640"/>
            <a:ext cx="5439085" cy="4466751"/>
          </a:xfrm>
          <a:prstGeom prst="rect">
            <a:avLst/>
          </a:prstGeom>
        </p:spPr>
        <p:txBody>
          <a:bodyPr vert="horz" lIns="90868" tIns="45434" rIns="90868" bIns="45434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429280"/>
            <a:ext cx="2945712" cy="495779"/>
          </a:xfrm>
          <a:prstGeom prst="rect">
            <a:avLst/>
          </a:prstGeom>
        </p:spPr>
        <p:txBody>
          <a:bodyPr vert="horz" lIns="90868" tIns="45434" rIns="90868" bIns="45434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50389" y="9429280"/>
            <a:ext cx="2945711" cy="495779"/>
          </a:xfrm>
          <a:prstGeom prst="rect">
            <a:avLst/>
          </a:prstGeom>
        </p:spPr>
        <p:txBody>
          <a:bodyPr vert="horz" lIns="90868" tIns="45434" rIns="90868" bIns="45434" rtlCol="0" anchor="b"/>
          <a:lstStyle>
            <a:lvl1pPr algn="r">
              <a:defRPr sz="1200"/>
            </a:lvl1pPr>
          </a:lstStyle>
          <a:p>
            <a:fld id="{1C37EC86-FB92-4FBD-8DAF-C0738982377A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686868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514350" y="3077284"/>
            <a:ext cx="5829300" cy="2123369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2EF49-ACE4-4E7B-90A7-61E7C95D2038}" type="datetimeFigureOut">
              <a:rPr lang="fr-FR" smtClean="0"/>
              <a:pPr/>
              <a:t>28/04/2014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81CBC1-A9B2-4A7F-B3EE-964982FCE30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2EF49-ACE4-4E7B-90A7-61E7C95D2038}" type="datetimeFigureOut">
              <a:rPr lang="fr-FR" smtClean="0"/>
              <a:pPr/>
              <a:t>28/04/2014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81CBC1-A9B2-4A7F-B3EE-964982FCE30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4972050" y="396701"/>
            <a:ext cx="1543050" cy="8452201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342900" y="396701"/>
            <a:ext cx="4514850" cy="8452201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2EF49-ACE4-4E7B-90A7-61E7C95D2038}" type="datetimeFigureOut">
              <a:rPr lang="fr-FR" smtClean="0"/>
              <a:pPr/>
              <a:t>28/04/2014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81CBC1-A9B2-4A7F-B3EE-964982FCE30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2EF49-ACE4-4E7B-90A7-61E7C95D2038}" type="datetimeFigureOut">
              <a:rPr lang="fr-FR" smtClean="0"/>
              <a:pPr/>
              <a:t>28/04/2014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81CBC1-A9B2-4A7F-B3EE-964982FCE30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41735" y="6365523"/>
            <a:ext cx="5829300" cy="196744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41735" y="4198587"/>
            <a:ext cx="5829300" cy="216693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2EF49-ACE4-4E7B-90A7-61E7C95D2038}" type="datetimeFigureOut">
              <a:rPr lang="fr-FR" smtClean="0"/>
              <a:pPr/>
              <a:t>28/04/2014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81CBC1-A9B2-4A7F-B3EE-964982FCE30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342900" y="2311402"/>
            <a:ext cx="3028950" cy="653750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3486150" y="2311402"/>
            <a:ext cx="3028950" cy="653750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2EF49-ACE4-4E7B-90A7-61E7C95D2038}" type="datetimeFigureOut">
              <a:rPr lang="fr-FR" smtClean="0"/>
              <a:pPr/>
              <a:t>28/04/2014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81CBC1-A9B2-4A7F-B3EE-964982FCE30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42901" y="2217385"/>
            <a:ext cx="303014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342901" y="3141486"/>
            <a:ext cx="303014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3483771" y="2217385"/>
            <a:ext cx="303133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3483771" y="3141486"/>
            <a:ext cx="303133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2EF49-ACE4-4E7B-90A7-61E7C95D2038}" type="datetimeFigureOut">
              <a:rPr lang="fr-FR" smtClean="0"/>
              <a:pPr/>
              <a:t>28/04/2014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81CBC1-A9B2-4A7F-B3EE-964982FCE30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2EF49-ACE4-4E7B-90A7-61E7C95D2038}" type="datetimeFigureOut">
              <a:rPr lang="fr-FR" smtClean="0"/>
              <a:pPr/>
              <a:t>28/04/2014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81CBC1-A9B2-4A7F-B3EE-964982FCE30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2EF49-ACE4-4E7B-90A7-61E7C95D2038}" type="datetimeFigureOut">
              <a:rPr lang="fr-FR" smtClean="0"/>
              <a:pPr/>
              <a:t>28/04/2014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81CBC1-A9B2-4A7F-B3EE-964982FCE30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42901" y="394407"/>
            <a:ext cx="2256235" cy="167851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681288" y="394408"/>
            <a:ext cx="3833813" cy="845449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342901" y="2072924"/>
            <a:ext cx="2256235" cy="677598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2EF49-ACE4-4E7B-90A7-61E7C95D2038}" type="datetimeFigureOut">
              <a:rPr lang="fr-FR" smtClean="0"/>
              <a:pPr/>
              <a:t>28/04/2014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81CBC1-A9B2-4A7F-B3EE-964982FCE30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344216" y="6934201"/>
            <a:ext cx="4114800" cy="81862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344216" y="7752823"/>
            <a:ext cx="4114800" cy="116257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2EF49-ACE4-4E7B-90A7-61E7C95D2038}" type="datetimeFigureOut">
              <a:rPr lang="fr-FR" smtClean="0"/>
              <a:pPr/>
              <a:t>28/04/2014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81CBC1-A9B2-4A7F-B3EE-964982FCE30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42900" y="2311402"/>
            <a:ext cx="6172200" cy="65375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342900" y="9181396"/>
            <a:ext cx="1600200" cy="5274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92EF49-ACE4-4E7B-90A7-61E7C95D2038}" type="datetimeFigureOut">
              <a:rPr lang="fr-FR" smtClean="0"/>
              <a:pPr/>
              <a:t>28/04/2014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343150" y="9181396"/>
            <a:ext cx="2171700" cy="5274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4914900" y="9181396"/>
            <a:ext cx="1600200" cy="5274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81CBC1-A9B2-4A7F-B3EE-964982FCE30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Connecteur droit 4"/>
          <p:cNvCxnSpPr/>
          <p:nvPr/>
        </p:nvCxnSpPr>
        <p:spPr>
          <a:xfrm>
            <a:off x="0" y="580129"/>
            <a:ext cx="6858000" cy="0"/>
          </a:xfrm>
          <a:prstGeom prst="line">
            <a:avLst/>
          </a:prstGeom>
          <a:ln>
            <a:prstDash val="lg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ZoneTexte 7"/>
          <p:cNvSpPr txBox="1"/>
          <p:nvPr/>
        </p:nvSpPr>
        <p:spPr>
          <a:xfrm>
            <a:off x="1340768" y="70132"/>
            <a:ext cx="36724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b="1" dirty="0" smtClean="0"/>
              <a:t>Doubles et moitiés</a:t>
            </a:r>
            <a:endParaRPr lang="fr-FR" b="1" dirty="0"/>
          </a:p>
        </p:txBody>
      </p:sp>
      <p:sp>
        <p:nvSpPr>
          <p:cNvPr id="10" name="Rectangle à coins arrondis 9"/>
          <p:cNvSpPr/>
          <p:nvPr/>
        </p:nvSpPr>
        <p:spPr>
          <a:xfrm>
            <a:off x="332657" y="735480"/>
            <a:ext cx="4104456" cy="468052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z="1300" b="1" u="sng" dirty="0" smtClean="0"/>
              <a:t>Objectif </a:t>
            </a:r>
            <a:r>
              <a:rPr lang="fr-FR" sz="1300" b="1" dirty="0" smtClean="0"/>
              <a:t>: </a:t>
            </a:r>
            <a:r>
              <a:rPr lang="fr-FR" sz="1300" dirty="0" smtClean="0"/>
              <a:t>partages successifs des dizaines et unités</a:t>
            </a:r>
            <a:endParaRPr lang="fr-FR" sz="1300" dirty="0"/>
          </a:p>
        </p:txBody>
      </p:sp>
      <p:sp>
        <p:nvSpPr>
          <p:cNvPr id="11" name="ZoneTexte 10"/>
          <p:cNvSpPr txBox="1"/>
          <p:nvPr/>
        </p:nvSpPr>
        <p:spPr>
          <a:xfrm>
            <a:off x="4869161" y="819466"/>
            <a:ext cx="79208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FR" sz="1200" dirty="0" smtClean="0"/>
              <a:t>Niveau 1</a:t>
            </a:r>
          </a:p>
        </p:txBody>
      </p:sp>
      <p:cxnSp>
        <p:nvCxnSpPr>
          <p:cNvPr id="26" name="Connecteur droit 25"/>
          <p:cNvCxnSpPr/>
          <p:nvPr/>
        </p:nvCxnSpPr>
        <p:spPr>
          <a:xfrm rot="5400000">
            <a:off x="-4023828" y="5343043"/>
            <a:ext cx="8424936" cy="0"/>
          </a:xfrm>
          <a:prstGeom prst="line">
            <a:avLst/>
          </a:prstGeom>
          <a:ln>
            <a:prstDash val="lgDashDot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Ellipse 3"/>
          <p:cNvSpPr/>
          <p:nvPr/>
        </p:nvSpPr>
        <p:spPr>
          <a:xfrm>
            <a:off x="5877273" y="735482"/>
            <a:ext cx="417210" cy="360984"/>
          </a:xfrm>
          <a:prstGeom prst="ellipse">
            <a:avLst/>
          </a:prstGeom>
          <a:solidFill>
            <a:schemeClr val="bg1"/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4" name="ZoneTexte 8"/>
          <p:cNvSpPr txBox="1"/>
          <p:nvPr/>
        </p:nvSpPr>
        <p:spPr>
          <a:xfrm>
            <a:off x="5939878" y="53229"/>
            <a:ext cx="108012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FR" sz="1200" dirty="0" smtClean="0"/>
              <a:t>CE2</a:t>
            </a:r>
            <a:endParaRPr lang="fr-FR" sz="1200" dirty="0"/>
          </a:p>
        </p:txBody>
      </p:sp>
      <p:sp>
        <p:nvSpPr>
          <p:cNvPr id="25" name="Espace réservé du pied de page 6"/>
          <p:cNvSpPr>
            <a:spLocks noGrp="1"/>
          </p:cNvSpPr>
          <p:nvPr/>
        </p:nvSpPr>
        <p:spPr>
          <a:xfrm>
            <a:off x="4824095" y="175764"/>
            <a:ext cx="2171700" cy="5274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fr-FR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dirty="0" smtClean="0"/>
              <a:t>plan de travail </a:t>
            </a:r>
            <a:r>
              <a:rPr lang="fr-FR" dirty="0" smtClean="0"/>
              <a:t>n°12</a:t>
            </a:r>
            <a:endParaRPr lang="fr-FR" dirty="0"/>
          </a:p>
        </p:txBody>
      </p:sp>
      <p:sp>
        <p:nvSpPr>
          <p:cNvPr id="27" name="Rectangle à coins arrondis 26"/>
          <p:cNvSpPr/>
          <p:nvPr/>
        </p:nvSpPr>
        <p:spPr>
          <a:xfrm>
            <a:off x="286173" y="3152800"/>
            <a:ext cx="4104456" cy="468052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z="1300" b="1" u="sng" dirty="0" smtClean="0"/>
              <a:t>Objectif </a:t>
            </a:r>
            <a:r>
              <a:rPr lang="fr-FR" sz="1300" b="1" dirty="0" smtClean="0"/>
              <a:t>: </a:t>
            </a:r>
            <a:r>
              <a:rPr lang="fr-FR" sz="1300" dirty="0" smtClean="0"/>
              <a:t>chercher la moitié des nombres</a:t>
            </a:r>
            <a:endParaRPr lang="fr-FR" sz="1300" dirty="0"/>
          </a:p>
        </p:txBody>
      </p:sp>
      <p:sp>
        <p:nvSpPr>
          <p:cNvPr id="28" name="ZoneTexte 27"/>
          <p:cNvSpPr txBox="1"/>
          <p:nvPr/>
        </p:nvSpPr>
        <p:spPr>
          <a:xfrm>
            <a:off x="4660481" y="3225892"/>
            <a:ext cx="79208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FR" sz="1200" dirty="0" smtClean="0"/>
              <a:t>Niveau 2</a:t>
            </a:r>
          </a:p>
        </p:txBody>
      </p:sp>
      <p:sp>
        <p:nvSpPr>
          <p:cNvPr id="29" name="Ellipse 28"/>
          <p:cNvSpPr/>
          <p:nvPr/>
        </p:nvSpPr>
        <p:spPr>
          <a:xfrm>
            <a:off x="5625185" y="3141908"/>
            <a:ext cx="417210" cy="360984"/>
          </a:xfrm>
          <a:prstGeom prst="ellipse">
            <a:avLst/>
          </a:prstGeom>
          <a:solidFill>
            <a:schemeClr val="bg1"/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" name="Ellipse 12"/>
          <p:cNvSpPr/>
          <p:nvPr/>
        </p:nvSpPr>
        <p:spPr>
          <a:xfrm>
            <a:off x="286173" y="1310367"/>
            <a:ext cx="265222" cy="186249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ZoneTexte 1"/>
          <p:cNvSpPr txBox="1"/>
          <p:nvPr/>
        </p:nvSpPr>
        <p:spPr>
          <a:xfrm>
            <a:off x="345686" y="1310367"/>
            <a:ext cx="492872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b="1" u="sng" dirty="0" smtClean="0"/>
              <a:t>Partager 160 jetons entre 2 enfants : </a:t>
            </a:r>
          </a:p>
          <a:p>
            <a:pPr marL="171450" indent="-171450">
              <a:buFontTx/>
              <a:buChar char="-"/>
            </a:pPr>
            <a:r>
              <a:rPr lang="fr-FR" sz="1200" dirty="0" smtClean="0"/>
              <a:t>16 dizaines partagées en 2, c’est 8 dizaines chacun, 80 !</a:t>
            </a:r>
          </a:p>
          <a:p>
            <a:pPr marL="171450" indent="-171450">
              <a:buFontTx/>
              <a:buChar char="-"/>
            </a:pPr>
            <a:r>
              <a:rPr lang="fr-FR" sz="1200" dirty="0" smtClean="0"/>
              <a:t>160 partagé en 2 c’est 80</a:t>
            </a:r>
            <a:endParaRPr lang="fr-FR" sz="1200" dirty="0" smtClean="0"/>
          </a:p>
          <a:p>
            <a:pPr marL="171450" indent="-171450">
              <a:buFontTx/>
              <a:buChar char="-"/>
            </a:pPr>
            <a:endParaRPr lang="fr-FR" sz="1200" dirty="0"/>
          </a:p>
          <a:p>
            <a:r>
              <a:rPr lang="fr-FR" sz="1200" b="1" u="sng" dirty="0" smtClean="0"/>
              <a:t>Partager 130 jetons entre 2 enfants :</a:t>
            </a:r>
          </a:p>
          <a:p>
            <a:pPr marL="171450" indent="-171450">
              <a:buFontTx/>
              <a:buChar char="-"/>
            </a:pPr>
            <a:r>
              <a:rPr lang="fr-FR" sz="1200" dirty="0" smtClean="0"/>
              <a:t>On peut donner 60 jetons à chacun mais combien faut-il encore en donner ?</a:t>
            </a:r>
          </a:p>
          <a:p>
            <a:pPr marL="171450" indent="-171450">
              <a:buFontTx/>
              <a:buChar char="-"/>
            </a:pPr>
            <a:r>
              <a:rPr lang="fr-FR" sz="1200" dirty="0" smtClean="0"/>
              <a:t>……..</a:t>
            </a:r>
          </a:p>
          <a:p>
            <a:pPr marL="171450" indent="-171450">
              <a:buFontTx/>
              <a:buChar char="-"/>
            </a:pPr>
            <a:r>
              <a:rPr lang="fr-FR" sz="1200" dirty="0" smtClean="0"/>
              <a:t>130 partagé en 2, c’est ………</a:t>
            </a:r>
          </a:p>
          <a:p>
            <a:pPr marL="171450" indent="-171450">
              <a:buFontTx/>
              <a:buChar char="-"/>
            </a:pPr>
            <a:endParaRPr lang="fr-FR" sz="1200" dirty="0"/>
          </a:p>
        </p:txBody>
      </p:sp>
      <p:pic>
        <p:nvPicPr>
          <p:cNvPr id="1026" name="Picture 2" descr="C:\Users\Magali\AppData\Local\Microsoft\Windows\Temporary Internet Files\Content.IE5\0HFBMZ3M\MC900438229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43601" y="1496616"/>
            <a:ext cx="1402364" cy="9341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ZoneTexte 6"/>
          <p:cNvSpPr txBox="1"/>
          <p:nvPr/>
        </p:nvSpPr>
        <p:spPr>
          <a:xfrm>
            <a:off x="418784" y="3800872"/>
            <a:ext cx="6178568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dirty="0" smtClean="0"/>
              <a:t>90 partagé en 2 c’est …………		</a:t>
            </a:r>
            <a:r>
              <a:rPr lang="fr-FR" sz="1200" dirty="0"/>
              <a:t>La moitié de </a:t>
            </a:r>
            <a:r>
              <a:rPr lang="fr-FR" sz="1200" dirty="0" smtClean="0"/>
              <a:t>110 </a:t>
            </a:r>
            <a:r>
              <a:rPr lang="fr-FR" sz="1200" dirty="0"/>
              <a:t>c’est </a:t>
            </a:r>
            <a:r>
              <a:rPr lang="fr-FR" sz="1200" dirty="0" smtClean="0"/>
              <a:t>………..</a:t>
            </a:r>
          </a:p>
          <a:p>
            <a:endParaRPr lang="fr-FR" sz="1200" dirty="0"/>
          </a:p>
          <a:p>
            <a:r>
              <a:rPr lang="fr-FR" sz="1200" dirty="0" smtClean="0"/>
              <a:t>140 </a:t>
            </a:r>
            <a:r>
              <a:rPr lang="fr-FR" sz="1200" dirty="0"/>
              <a:t>partagé en 2 c’est </a:t>
            </a:r>
            <a:r>
              <a:rPr lang="fr-FR" sz="1200" dirty="0" smtClean="0"/>
              <a:t>…………		</a:t>
            </a:r>
            <a:r>
              <a:rPr lang="fr-FR" sz="1200" dirty="0"/>
              <a:t>La moitié de </a:t>
            </a:r>
            <a:r>
              <a:rPr lang="fr-FR" sz="1200" dirty="0" smtClean="0"/>
              <a:t>180 </a:t>
            </a:r>
            <a:r>
              <a:rPr lang="fr-FR" sz="1200" dirty="0"/>
              <a:t>c’est ………..</a:t>
            </a:r>
          </a:p>
          <a:p>
            <a:endParaRPr lang="fr-FR" sz="1200" dirty="0"/>
          </a:p>
          <a:p>
            <a:r>
              <a:rPr lang="fr-FR" sz="1200" dirty="0" smtClean="0"/>
              <a:t>150 </a:t>
            </a:r>
            <a:r>
              <a:rPr lang="fr-FR" sz="1200" dirty="0"/>
              <a:t>partagé en 2 c’est </a:t>
            </a:r>
            <a:r>
              <a:rPr lang="fr-FR" sz="1200" dirty="0" smtClean="0"/>
              <a:t>…………		</a:t>
            </a:r>
            <a:r>
              <a:rPr lang="fr-FR" sz="1200" dirty="0"/>
              <a:t>La moitié de 60 c’est ………..</a:t>
            </a:r>
          </a:p>
          <a:p>
            <a:endParaRPr lang="fr-FR" sz="1200" dirty="0"/>
          </a:p>
          <a:p>
            <a:r>
              <a:rPr lang="fr-FR" sz="1200" dirty="0" smtClean="0"/>
              <a:t>70 </a:t>
            </a:r>
            <a:r>
              <a:rPr lang="fr-FR" sz="1200" dirty="0"/>
              <a:t>partagé en 2 c’est …………	</a:t>
            </a:r>
            <a:r>
              <a:rPr lang="fr-FR" sz="1200" dirty="0" smtClean="0"/>
              <a:t>	190 </a:t>
            </a:r>
            <a:r>
              <a:rPr lang="fr-FR" sz="1200" dirty="0"/>
              <a:t>partagé en 2 c’est …………	</a:t>
            </a:r>
          </a:p>
        </p:txBody>
      </p:sp>
      <p:sp>
        <p:nvSpPr>
          <p:cNvPr id="33" name="Rectangle à coins arrondis 32"/>
          <p:cNvSpPr/>
          <p:nvPr/>
        </p:nvSpPr>
        <p:spPr>
          <a:xfrm>
            <a:off x="286173" y="5343043"/>
            <a:ext cx="4104456" cy="468052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z="1300" b="1" u="sng" dirty="0" smtClean="0"/>
              <a:t>Objectif </a:t>
            </a:r>
            <a:r>
              <a:rPr lang="fr-FR" sz="1300" b="1" dirty="0" smtClean="0"/>
              <a:t>: </a:t>
            </a:r>
            <a:r>
              <a:rPr lang="fr-FR" sz="1300" dirty="0" smtClean="0"/>
              <a:t>chercher le double de tout nombre plus petit que 100</a:t>
            </a:r>
            <a:endParaRPr lang="fr-FR" sz="1300" dirty="0"/>
          </a:p>
        </p:txBody>
      </p:sp>
      <p:sp>
        <p:nvSpPr>
          <p:cNvPr id="35" name="ZoneTexte 34"/>
          <p:cNvSpPr txBox="1"/>
          <p:nvPr/>
        </p:nvSpPr>
        <p:spPr>
          <a:xfrm>
            <a:off x="4660481" y="5416135"/>
            <a:ext cx="79208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FR" sz="1200" dirty="0" smtClean="0"/>
              <a:t>Niveau </a:t>
            </a:r>
            <a:r>
              <a:rPr lang="fr-FR" sz="1200" dirty="0" smtClean="0"/>
              <a:t>3</a:t>
            </a:r>
            <a:endParaRPr lang="fr-FR" sz="1200" dirty="0" smtClean="0"/>
          </a:p>
        </p:txBody>
      </p:sp>
      <p:sp>
        <p:nvSpPr>
          <p:cNvPr id="36" name="Ellipse 35"/>
          <p:cNvSpPr/>
          <p:nvPr/>
        </p:nvSpPr>
        <p:spPr>
          <a:xfrm>
            <a:off x="5625185" y="5332151"/>
            <a:ext cx="417210" cy="360984"/>
          </a:xfrm>
          <a:prstGeom prst="ellipse">
            <a:avLst/>
          </a:prstGeom>
          <a:solidFill>
            <a:schemeClr val="bg1"/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ZoneTexte 8"/>
          <p:cNvSpPr txBox="1"/>
          <p:nvPr/>
        </p:nvSpPr>
        <p:spPr>
          <a:xfrm>
            <a:off x="330400" y="6114811"/>
            <a:ext cx="6113308" cy="1508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dirty="0" smtClean="0"/>
              <a:t>Quand on connait le double de 65, c’est facile de calculer le double de 67 ! 2 x 65 c’est 130, et on rajoute encore 2 x 2.</a:t>
            </a:r>
          </a:p>
          <a:p>
            <a:endParaRPr lang="fr-FR" sz="1200" dirty="0"/>
          </a:p>
          <a:p>
            <a:r>
              <a:rPr lang="fr-FR" sz="1200" dirty="0" smtClean="0"/>
              <a:t>67 = (65 x 2) + (2 x 2)</a:t>
            </a:r>
          </a:p>
          <a:p>
            <a:endParaRPr lang="fr-FR" sz="600" dirty="0" smtClean="0"/>
          </a:p>
          <a:p>
            <a:r>
              <a:rPr lang="fr-FR" sz="1200" dirty="0" smtClean="0"/>
              <a:t>67 = ……………</a:t>
            </a:r>
          </a:p>
          <a:p>
            <a:endParaRPr lang="fr-FR" sz="1200" dirty="0"/>
          </a:p>
          <a:p>
            <a:r>
              <a:rPr lang="fr-FR" sz="1200" dirty="0" smtClean="0"/>
              <a:t>On peut aussi calculer directement 67 x 2 !       67 x 2 = …………</a:t>
            </a:r>
          </a:p>
        </p:txBody>
      </p:sp>
      <p:sp>
        <p:nvSpPr>
          <p:cNvPr id="37" name="Rectangle à coins arrondis 36"/>
          <p:cNvSpPr/>
          <p:nvPr/>
        </p:nvSpPr>
        <p:spPr>
          <a:xfrm>
            <a:off x="274738" y="7757911"/>
            <a:ext cx="4104456" cy="468052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z="1300" b="1" u="sng" dirty="0" smtClean="0"/>
              <a:t>Objectif </a:t>
            </a:r>
            <a:r>
              <a:rPr lang="fr-FR" sz="1300" b="1" dirty="0" smtClean="0"/>
              <a:t>: </a:t>
            </a:r>
            <a:r>
              <a:rPr lang="fr-FR" sz="1300" dirty="0" smtClean="0"/>
              <a:t>chercher le double des nombres</a:t>
            </a:r>
            <a:endParaRPr lang="fr-FR" sz="1300" dirty="0"/>
          </a:p>
        </p:txBody>
      </p:sp>
      <p:sp>
        <p:nvSpPr>
          <p:cNvPr id="38" name="ZoneTexte 37"/>
          <p:cNvSpPr txBox="1"/>
          <p:nvPr/>
        </p:nvSpPr>
        <p:spPr>
          <a:xfrm>
            <a:off x="4649046" y="7831003"/>
            <a:ext cx="79208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FR" sz="1200" dirty="0" smtClean="0"/>
              <a:t>Niveau </a:t>
            </a:r>
            <a:r>
              <a:rPr lang="fr-FR" sz="1200" dirty="0" smtClean="0"/>
              <a:t>4</a:t>
            </a:r>
            <a:endParaRPr lang="fr-FR" sz="1200" dirty="0" smtClean="0"/>
          </a:p>
        </p:txBody>
      </p:sp>
      <p:sp>
        <p:nvSpPr>
          <p:cNvPr id="39" name="Ellipse 38"/>
          <p:cNvSpPr/>
          <p:nvPr/>
        </p:nvSpPr>
        <p:spPr>
          <a:xfrm>
            <a:off x="5613750" y="7747019"/>
            <a:ext cx="417210" cy="360984"/>
          </a:xfrm>
          <a:prstGeom prst="ellipse">
            <a:avLst/>
          </a:prstGeom>
          <a:solidFill>
            <a:schemeClr val="bg1"/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5" name="ZoneTexte 14"/>
          <p:cNvSpPr txBox="1"/>
          <p:nvPr/>
        </p:nvSpPr>
        <p:spPr>
          <a:xfrm>
            <a:off x="332657" y="5830599"/>
            <a:ext cx="380339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b="1" u="sng" dirty="0" smtClean="0"/>
              <a:t>Trouve le double de 67</a:t>
            </a:r>
            <a:endParaRPr lang="fr-FR" sz="1200" b="1" u="sng" dirty="0"/>
          </a:p>
        </p:txBody>
      </p:sp>
      <p:sp>
        <p:nvSpPr>
          <p:cNvPr id="16" name="ZoneTexte 15"/>
          <p:cNvSpPr txBox="1"/>
          <p:nvPr/>
        </p:nvSpPr>
        <p:spPr>
          <a:xfrm>
            <a:off x="330400" y="8337376"/>
            <a:ext cx="6250576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b="1" u="sng" dirty="0" smtClean="0"/>
              <a:t>Calcule avec la méthode de ton choix</a:t>
            </a:r>
          </a:p>
          <a:p>
            <a:endParaRPr lang="fr-FR" sz="1200" dirty="0"/>
          </a:p>
          <a:p>
            <a:r>
              <a:rPr lang="fr-FR" sz="1200" dirty="0" smtClean="0"/>
              <a:t>Le double de 38 : ……………………………………..		Le double de 34 </a:t>
            </a:r>
            <a:r>
              <a:rPr lang="fr-FR" sz="1200" dirty="0"/>
              <a:t>: </a:t>
            </a:r>
            <a:r>
              <a:rPr lang="fr-FR" sz="1200" dirty="0" smtClean="0"/>
              <a:t>……………………………</a:t>
            </a:r>
          </a:p>
          <a:p>
            <a:endParaRPr lang="fr-FR" sz="1200" dirty="0" smtClean="0"/>
          </a:p>
          <a:p>
            <a:r>
              <a:rPr lang="fr-FR" sz="1200" dirty="0" smtClean="0"/>
              <a:t>Le double de 75 </a:t>
            </a:r>
            <a:r>
              <a:rPr lang="fr-FR" sz="1200" dirty="0"/>
              <a:t>: …………………………………….. </a:t>
            </a:r>
            <a:r>
              <a:rPr lang="fr-FR" sz="1200" dirty="0" smtClean="0"/>
              <a:t>		Le double de 87 </a:t>
            </a:r>
            <a:r>
              <a:rPr lang="fr-FR" sz="1200" dirty="0"/>
              <a:t>: </a:t>
            </a:r>
            <a:r>
              <a:rPr lang="fr-FR" sz="1200" dirty="0" smtClean="0"/>
              <a:t>……………………………</a:t>
            </a:r>
          </a:p>
          <a:p>
            <a:endParaRPr lang="fr-FR" sz="1200" dirty="0" smtClean="0"/>
          </a:p>
          <a:p>
            <a:r>
              <a:rPr lang="fr-FR" sz="1200" dirty="0" smtClean="0"/>
              <a:t>Le double de 62 </a:t>
            </a:r>
            <a:r>
              <a:rPr lang="fr-FR" sz="1200" dirty="0"/>
              <a:t>: …………………………………….. </a:t>
            </a:r>
            <a:r>
              <a:rPr lang="fr-FR" sz="1200" dirty="0" smtClean="0"/>
              <a:t>		Le double de 180 </a:t>
            </a:r>
            <a:r>
              <a:rPr lang="fr-FR" sz="1200" dirty="0"/>
              <a:t>: </a:t>
            </a:r>
            <a:r>
              <a:rPr lang="fr-FR" sz="1200" dirty="0" smtClean="0"/>
              <a:t>……………………………</a:t>
            </a:r>
            <a:endParaRPr lang="fr-FR" sz="1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874</TotalTime>
  <Words>190</Words>
  <Application>Microsoft Office PowerPoint</Application>
  <PresentationFormat>Format A4 (210 x 297 mm)</PresentationFormat>
  <Paragraphs>41</Paragraphs>
  <Slides>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Thème Office</vt:lpstr>
      <vt:lpstr>Présentation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Sandrine</dc:creator>
  <cp:lastModifiedBy>Magali</cp:lastModifiedBy>
  <cp:revision>318</cp:revision>
  <cp:lastPrinted>2014-04-28T15:31:46Z</cp:lastPrinted>
  <dcterms:created xsi:type="dcterms:W3CDTF">2011-03-18T16:06:50Z</dcterms:created>
  <dcterms:modified xsi:type="dcterms:W3CDTF">2014-04-28T18:15:29Z</dcterms:modified>
</cp:coreProperties>
</file>