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20" y="-90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EB5B-8CC7-4CA6-9386-1CEC6F0F4E02}" type="datetimeFigureOut">
              <a:rPr lang="fr-FR" smtClean="0"/>
              <a:t>07/03/2014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CD50-A4A8-4B2C-8579-61155371A2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0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EB5B-8CC7-4CA6-9386-1CEC6F0F4E02}" type="datetimeFigureOut">
              <a:rPr lang="fr-FR" smtClean="0"/>
              <a:t>07/03/2014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CD50-A4A8-4B2C-8579-61155371A2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5842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EB5B-8CC7-4CA6-9386-1CEC6F0F4E02}" type="datetimeFigureOut">
              <a:rPr lang="fr-FR" smtClean="0"/>
              <a:t>07/03/2014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CD50-A4A8-4B2C-8579-61155371A2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3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EB5B-8CC7-4CA6-9386-1CEC6F0F4E02}" type="datetimeFigureOut">
              <a:rPr lang="fr-FR" smtClean="0"/>
              <a:t>07/03/2014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CD50-A4A8-4B2C-8579-61155371A2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572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EB5B-8CC7-4CA6-9386-1CEC6F0F4E02}" type="datetimeFigureOut">
              <a:rPr lang="fr-FR" smtClean="0"/>
              <a:t>07/03/2014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CD50-A4A8-4B2C-8579-61155371A2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787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EB5B-8CC7-4CA6-9386-1CEC6F0F4E02}" type="datetimeFigureOut">
              <a:rPr lang="fr-FR" smtClean="0"/>
              <a:t>07/03/2014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CD50-A4A8-4B2C-8579-61155371A2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519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EB5B-8CC7-4CA6-9386-1CEC6F0F4E02}" type="datetimeFigureOut">
              <a:rPr lang="fr-FR" smtClean="0"/>
              <a:t>07/03/2014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CD50-A4A8-4B2C-8579-61155371A2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933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EB5B-8CC7-4CA6-9386-1CEC6F0F4E02}" type="datetimeFigureOut">
              <a:rPr lang="fr-FR" smtClean="0"/>
              <a:t>07/03/2014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CD50-A4A8-4B2C-8579-61155371A2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187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EB5B-8CC7-4CA6-9386-1CEC6F0F4E02}" type="datetimeFigureOut">
              <a:rPr lang="fr-FR" smtClean="0"/>
              <a:t>07/03/2014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CD50-A4A8-4B2C-8579-61155371A2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774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EB5B-8CC7-4CA6-9386-1CEC6F0F4E02}" type="datetimeFigureOut">
              <a:rPr lang="fr-FR" smtClean="0"/>
              <a:t>07/03/2014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CD50-A4A8-4B2C-8579-61155371A2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425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EB5B-8CC7-4CA6-9386-1CEC6F0F4E02}" type="datetimeFigureOut">
              <a:rPr lang="fr-FR" smtClean="0"/>
              <a:t>07/03/2014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CD50-A4A8-4B2C-8579-61155371A2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206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2EB5B-8CC7-4CA6-9386-1CEC6F0F4E02}" type="datetimeFigureOut">
              <a:rPr lang="fr-FR" smtClean="0"/>
              <a:t>07/03/2014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5CD50-A4A8-4B2C-8579-61155371A2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92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09927" y="108223"/>
            <a:ext cx="4344683" cy="8235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58031" y="166051"/>
            <a:ext cx="424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Mia's Scribblings ~" panose="02000000000000000000" pitchFamily="2" charset="0"/>
              </a:rPr>
              <a:t>LE VERBE - CP</a:t>
            </a:r>
            <a:endParaRPr lang="fr-FR" sz="4000" dirty="0">
              <a:latin typeface="Mia's Scribblings ~" panose="020000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3506" y="931766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</a:t>
            </a:r>
            <a:r>
              <a:rPr lang="fr-FR" dirty="0" smtClean="0">
                <a:latin typeface="Cursive standard" pitchFamily="2" charset="0"/>
              </a:rPr>
              <a:t>omplète chaque phrase avec un des verbes du tableau:</a:t>
            </a:r>
            <a:endParaRPr lang="fr-FR" dirty="0">
              <a:latin typeface="Cursive standard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4903"/>
            <a:ext cx="1036561" cy="10365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3" y="6588943"/>
            <a:ext cx="882031" cy="7761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7" y="5618632"/>
            <a:ext cx="766949" cy="77080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3" y="4482784"/>
            <a:ext cx="633671" cy="91307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7" y="2340471"/>
            <a:ext cx="696667" cy="88491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315066" y="2656379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L</a:t>
            </a:r>
            <a:r>
              <a:rPr lang="fr-FR" dirty="0" smtClean="0">
                <a:latin typeface="Cursive standard" pitchFamily="2" charset="0"/>
              </a:rPr>
              <a:t>éa ………………………………. des œufs de Pâques dans le jardin.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38765" y="3583851"/>
            <a:ext cx="3240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M</a:t>
            </a:r>
            <a:r>
              <a:rPr lang="fr-FR" dirty="0" smtClean="0">
                <a:latin typeface="Cursive standard" pitchFamily="2" charset="0"/>
              </a:rPr>
              <a:t>illy …………………………….. </a:t>
            </a:r>
            <a:r>
              <a:rPr lang="fr-FR" dirty="0">
                <a:latin typeface="Cursive standard" pitchFamily="2" charset="0"/>
              </a:rPr>
              <a:t>a</a:t>
            </a:r>
            <a:r>
              <a:rPr lang="fr-FR" dirty="0" smtClean="0">
                <a:latin typeface="Cursive standard" pitchFamily="2" charset="0"/>
              </a:rPr>
              <a:t>vec son tutu.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71294" y="4663563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A</a:t>
            </a:r>
            <a:r>
              <a:rPr lang="fr-FR" dirty="0" smtClean="0">
                <a:latin typeface="Cursive standard" pitchFamily="2" charset="0"/>
              </a:rPr>
              <a:t>ndréa ……………………………….. une fleur à sa maman.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338766" y="5651428"/>
            <a:ext cx="3240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</a:t>
            </a:r>
            <a:r>
              <a:rPr lang="fr-FR" dirty="0" smtClean="0">
                <a:latin typeface="Cursive standard" pitchFamily="2" charset="0"/>
              </a:rPr>
              <a:t>imitri et </a:t>
            </a:r>
            <a:r>
              <a:rPr lang="fr-FR" dirty="0" smtClean="0">
                <a:latin typeface="Comic Sans MS" panose="030F0702030302020204" pitchFamily="66" charset="0"/>
              </a:rPr>
              <a:t>T</a:t>
            </a:r>
            <a:r>
              <a:rPr lang="fr-FR" dirty="0" smtClean="0">
                <a:latin typeface="Cursive standard" pitchFamily="2" charset="0"/>
              </a:rPr>
              <a:t>om ………………………………. au foot à la récréation.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14252" y="6588811"/>
            <a:ext cx="36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N</a:t>
            </a:r>
            <a:r>
              <a:rPr lang="fr-FR" dirty="0" smtClean="0">
                <a:latin typeface="Cursive standard" pitchFamily="2" charset="0"/>
              </a:rPr>
              <a:t>athan et </a:t>
            </a:r>
            <a:r>
              <a:rPr lang="fr-FR" dirty="0" smtClean="0">
                <a:latin typeface="Comic Sans MS" panose="030F0702030302020204" pitchFamily="66" charset="0"/>
              </a:rPr>
              <a:t>L</a:t>
            </a:r>
            <a:r>
              <a:rPr lang="fr-FR" dirty="0" smtClean="0">
                <a:latin typeface="Cursive standard" pitchFamily="2" charset="0"/>
              </a:rPr>
              <a:t>ucien …………………………………. sur le terrain de basket.</a:t>
            </a:r>
            <a:endParaRPr lang="fr-FR" dirty="0">
              <a:latin typeface="Cursive standard" pitchFamily="2" charset="0"/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57181"/>
              </p:ext>
            </p:extLst>
          </p:nvPr>
        </p:nvGraphicFramePr>
        <p:xfrm>
          <a:off x="154347" y="1670429"/>
          <a:ext cx="5192353" cy="4540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9667"/>
                <a:gridCol w="1009667"/>
                <a:gridCol w="878968"/>
                <a:gridCol w="1140367"/>
                <a:gridCol w="1153684"/>
              </a:tblGrid>
              <a:tr h="45401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jouent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danse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offre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dribblent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ramasse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à coins arrondis 15"/>
          <p:cNvSpPr/>
          <p:nvPr/>
        </p:nvSpPr>
        <p:spPr>
          <a:xfrm>
            <a:off x="6210796" y="108222"/>
            <a:ext cx="4344683" cy="8235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258900" y="166050"/>
            <a:ext cx="424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Mia's Scribblings ~" panose="02000000000000000000" pitchFamily="2" charset="0"/>
              </a:rPr>
              <a:t>LE VERBE - CP</a:t>
            </a:r>
            <a:endParaRPr lang="fr-FR" sz="4000" dirty="0">
              <a:latin typeface="Mia's Scribblings ~" panose="02000000000000000000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922758" y="931765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</a:t>
            </a:r>
            <a:r>
              <a:rPr lang="fr-FR" dirty="0" smtClean="0">
                <a:latin typeface="Cursive standard" pitchFamily="2" charset="0"/>
              </a:rPr>
              <a:t>omplète chaque phrase avec un des verbes du tableau:</a:t>
            </a:r>
            <a:endParaRPr lang="fr-FR" dirty="0">
              <a:latin typeface="Cursive standard" pitchFamily="2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62" y="2340471"/>
            <a:ext cx="1305712" cy="74425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074892" y="2340471"/>
            <a:ext cx="331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R</a:t>
            </a:r>
            <a:r>
              <a:rPr lang="fr-FR" dirty="0" smtClean="0">
                <a:latin typeface="Cursive standard" pitchFamily="2" charset="0"/>
              </a:rPr>
              <a:t>omane, </a:t>
            </a:r>
            <a:r>
              <a:rPr lang="fr-FR" dirty="0" smtClean="0">
                <a:latin typeface="Comic Sans MS" panose="030F0702030302020204" pitchFamily="66" charset="0"/>
              </a:rPr>
              <a:t>S</a:t>
            </a:r>
            <a:r>
              <a:rPr lang="fr-FR" dirty="0" smtClean="0">
                <a:latin typeface="Cursive standard" pitchFamily="2" charset="0"/>
              </a:rPr>
              <a:t>haïna</a:t>
            </a:r>
            <a:r>
              <a:rPr lang="fr-FR" dirty="0" smtClean="0">
                <a:latin typeface="Cursive standard" pitchFamily="2" charset="0"/>
              </a:rPr>
              <a:t>, </a:t>
            </a:r>
            <a:r>
              <a:rPr lang="fr-FR" dirty="0" smtClean="0">
                <a:latin typeface="Comic Sans MS" panose="030F0702030302020204" pitchFamily="66" charset="0"/>
              </a:rPr>
              <a:t>A</a:t>
            </a:r>
            <a:r>
              <a:rPr lang="fr-FR" dirty="0" smtClean="0">
                <a:latin typeface="Cursive standard" pitchFamily="2" charset="0"/>
              </a:rPr>
              <a:t>mbre et </a:t>
            </a:r>
            <a:r>
              <a:rPr lang="fr-FR" dirty="0" smtClean="0">
                <a:latin typeface="Comic Sans MS" panose="030F0702030302020204" pitchFamily="66" charset="0"/>
              </a:rPr>
              <a:t>E</a:t>
            </a:r>
            <a:r>
              <a:rPr lang="fr-FR" dirty="0" smtClean="0">
                <a:latin typeface="Cursive standard" pitchFamily="2" charset="0"/>
              </a:rPr>
              <a:t>mma …………………………….. un dessin animé au cinéma.</a:t>
            </a:r>
            <a:endParaRPr lang="fr-FR" dirty="0">
              <a:latin typeface="Cursive standard" pitchFamily="2" charset="0"/>
            </a:endParaRP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085525"/>
              </p:ext>
            </p:extLst>
          </p:nvPr>
        </p:nvGraphicFramePr>
        <p:xfrm>
          <a:off x="5666261" y="1670430"/>
          <a:ext cx="4937023" cy="4540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2653"/>
                <a:gridCol w="1267563"/>
                <a:gridCol w="714176"/>
                <a:gridCol w="1115221"/>
                <a:gridCol w="987410"/>
              </a:tblGrid>
              <a:tr h="45401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peint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regardent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offre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glissent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souffle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Imag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78" y="4133707"/>
            <a:ext cx="695329" cy="79014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78" y="3225384"/>
            <a:ext cx="711809" cy="81223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7089606" y="3395043"/>
            <a:ext cx="3297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</a:t>
            </a:r>
            <a:r>
              <a:rPr lang="fr-FR" dirty="0" smtClean="0">
                <a:latin typeface="Cursive standard" pitchFamily="2" charset="0"/>
              </a:rPr>
              <a:t>lara …………………………… pour faire des bulles de savon.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858868" y="4212679"/>
            <a:ext cx="3648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L</a:t>
            </a:r>
            <a:r>
              <a:rPr lang="fr-FR" dirty="0" smtClean="0">
                <a:latin typeface="Cursive standard" pitchFamily="2" charset="0"/>
              </a:rPr>
              <a:t>oélia</a:t>
            </a:r>
            <a:r>
              <a:rPr lang="fr-FR" dirty="0" smtClean="0">
                <a:latin typeface="Cursive standard" pitchFamily="2" charset="0"/>
              </a:rPr>
              <a:t>, </a:t>
            </a:r>
            <a:r>
              <a:rPr lang="fr-FR" dirty="0" smtClean="0">
                <a:latin typeface="Comic Sans MS" panose="030F0702030302020204" pitchFamily="66" charset="0"/>
              </a:rPr>
              <a:t>A</a:t>
            </a:r>
            <a:r>
              <a:rPr lang="fr-FR" dirty="0" smtClean="0">
                <a:latin typeface="Cursive standard" pitchFamily="2" charset="0"/>
              </a:rPr>
              <a:t>lexis et </a:t>
            </a:r>
            <a:r>
              <a:rPr lang="fr-FR" dirty="0" smtClean="0">
                <a:latin typeface="Comic Sans MS" panose="030F0702030302020204" pitchFamily="66" charset="0"/>
              </a:rPr>
              <a:t>M</a:t>
            </a:r>
            <a:r>
              <a:rPr lang="fr-FR" dirty="0" smtClean="0">
                <a:latin typeface="Cursive standard" pitchFamily="2" charset="0"/>
              </a:rPr>
              <a:t>athis ………………………. sur le toboggan.</a:t>
            </a:r>
            <a:endParaRPr lang="fr-FR" dirty="0">
              <a:latin typeface="Cursive standard" pitchFamily="2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866" y="5033551"/>
            <a:ext cx="502662" cy="1013431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6642844" y="5033551"/>
            <a:ext cx="38645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L</a:t>
            </a:r>
            <a:r>
              <a:rPr lang="fr-FR" dirty="0" smtClean="0">
                <a:latin typeface="Cursive standard" pitchFamily="2" charset="0"/>
              </a:rPr>
              <a:t>ana ……………………… un cadeau à </a:t>
            </a:r>
            <a:r>
              <a:rPr lang="fr-FR" dirty="0" smtClean="0">
                <a:latin typeface="Comic Sans MS" panose="030F0702030302020204" pitchFamily="66" charset="0"/>
              </a:rPr>
              <a:t>C</a:t>
            </a:r>
            <a:r>
              <a:rPr lang="fr-FR" dirty="0" smtClean="0">
                <a:latin typeface="Cursive standard" pitchFamily="2" charset="0"/>
              </a:rPr>
              <a:t>amille.</a:t>
            </a:r>
            <a:endParaRPr lang="fr-FR" dirty="0">
              <a:latin typeface="Cursive standard" pitchFamily="2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866" y="6170853"/>
            <a:ext cx="602049" cy="836179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6642844" y="6170853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</a:t>
            </a:r>
            <a:r>
              <a:rPr lang="fr-FR" dirty="0" smtClean="0">
                <a:latin typeface="Cursive standard" pitchFamily="2" charset="0"/>
              </a:rPr>
              <a:t>léa</a:t>
            </a:r>
            <a:r>
              <a:rPr lang="fr-FR" dirty="0" smtClean="0">
                <a:latin typeface="Cursive standard" pitchFamily="2" charset="0"/>
              </a:rPr>
              <a:t> ……………………….. un beau dessin.</a:t>
            </a:r>
            <a:endParaRPr lang="fr-FR" dirty="0"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09927" y="108223"/>
            <a:ext cx="4344683" cy="8235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3506" y="931766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</a:t>
            </a:r>
            <a:r>
              <a:rPr lang="fr-FR" dirty="0" smtClean="0">
                <a:latin typeface="Cursive standard" pitchFamily="2" charset="0"/>
              </a:rPr>
              <a:t>omplète chaque phrase avec un des verbes du tableau: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8031" y="166051"/>
            <a:ext cx="424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Mia's Scribblings ~" panose="02000000000000000000" pitchFamily="2" charset="0"/>
              </a:rPr>
              <a:t>LE VERBE - CP</a:t>
            </a:r>
            <a:endParaRPr lang="fr-FR" sz="4000" dirty="0">
              <a:latin typeface="Mia's Scribblings ~" panose="02000000000000000000" pitchFamily="2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682053"/>
              </p:ext>
            </p:extLst>
          </p:nvPr>
        </p:nvGraphicFramePr>
        <p:xfrm>
          <a:off x="154347" y="1670429"/>
          <a:ext cx="5192353" cy="4540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9667"/>
                <a:gridCol w="1009667"/>
                <a:gridCol w="724747"/>
                <a:gridCol w="1512168"/>
                <a:gridCol w="936104"/>
              </a:tblGrid>
              <a:tr h="45401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plante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nagent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fait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photographie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tire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8" y="3395877"/>
            <a:ext cx="1204448" cy="8168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5" y="2268463"/>
            <a:ext cx="748199" cy="110353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" y="4422918"/>
            <a:ext cx="1461245" cy="61697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214389" y="2412479"/>
            <a:ext cx="39162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</a:t>
            </a:r>
            <a:r>
              <a:rPr lang="fr-FR" dirty="0" smtClean="0">
                <a:latin typeface="Cursive standard" pitchFamily="2" charset="0"/>
              </a:rPr>
              <a:t>ose ……………………………… de la trottinette.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30156" y="3395877"/>
            <a:ext cx="394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M</a:t>
            </a:r>
            <a:r>
              <a:rPr lang="fr-FR" dirty="0" smtClean="0">
                <a:latin typeface="Cursive standard" pitchFamily="2" charset="0"/>
              </a:rPr>
              <a:t>aëlle ……………………………. des légumes dans son potager.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46300" y="4422918"/>
            <a:ext cx="3181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S</a:t>
            </a:r>
            <a:r>
              <a:rPr lang="fr-FR" dirty="0" smtClean="0">
                <a:latin typeface="Cursive standard" pitchFamily="2" charset="0"/>
              </a:rPr>
              <a:t>ofiane …………………………. et met un but.</a:t>
            </a:r>
            <a:endParaRPr lang="fr-FR" dirty="0">
              <a:latin typeface="Cursive standard" pitchFamily="2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8" y="5161582"/>
            <a:ext cx="1445487" cy="97504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571195" y="5436815"/>
            <a:ext cx="33568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L</a:t>
            </a:r>
            <a:r>
              <a:rPr lang="fr-FR" dirty="0" smtClean="0">
                <a:latin typeface="Cursive standard" pitchFamily="2" charset="0"/>
              </a:rPr>
              <a:t>es élèves ……………………………. dans la piscine.</a:t>
            </a:r>
            <a:endParaRPr lang="fr-FR" dirty="0">
              <a:latin typeface="Cursive standard" pitchFamily="2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51" y="6206468"/>
            <a:ext cx="669643" cy="11438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214389" y="6444927"/>
            <a:ext cx="3844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L</a:t>
            </a:r>
            <a:r>
              <a:rPr lang="fr-FR" dirty="0" smtClean="0">
                <a:latin typeface="Cursive standard" pitchFamily="2" charset="0"/>
              </a:rPr>
              <a:t>a maîtresse ……………………………………………. les élèves.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6320749" y="74764"/>
            <a:ext cx="4344683" cy="8235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811295" y="957153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</a:t>
            </a:r>
            <a:r>
              <a:rPr lang="fr-FR" dirty="0" smtClean="0">
                <a:latin typeface="Cursive standard" pitchFamily="2" charset="0"/>
              </a:rPr>
              <a:t>omplète chaque phrase avec un des verbes du tableau: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88265" y="132592"/>
            <a:ext cx="424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Mia's Scribblings ~" panose="02000000000000000000" pitchFamily="2" charset="0"/>
              </a:rPr>
              <a:t>LE VERBE - CP</a:t>
            </a:r>
            <a:endParaRPr lang="fr-FR" sz="4000" dirty="0">
              <a:latin typeface="Mia's Scribblings ~" panose="02000000000000000000" pitchFamily="2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534460"/>
              </p:ext>
            </p:extLst>
          </p:nvPr>
        </p:nvGraphicFramePr>
        <p:xfrm>
          <a:off x="5501047" y="1695817"/>
          <a:ext cx="5192353" cy="4540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9667"/>
                <a:gridCol w="1009667"/>
                <a:gridCol w="724747"/>
                <a:gridCol w="1512168"/>
                <a:gridCol w="936104"/>
              </a:tblGrid>
              <a:tr h="45401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butine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galope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tisse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ronronne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saute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" name="Imag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47" y="2256673"/>
            <a:ext cx="876035" cy="72710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47" y="3204567"/>
            <a:ext cx="1031054" cy="72586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962" y="4243307"/>
            <a:ext cx="733623" cy="97619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895" y="5379903"/>
            <a:ext cx="920613" cy="85248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962" y="6361415"/>
            <a:ext cx="888564" cy="884121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6966508" y="2412479"/>
            <a:ext cx="3564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ursive standard" pitchFamily="2" charset="0"/>
              </a:rPr>
              <a:t>La grenouille …………………………….. sur les nénuphars.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987525" y="3395877"/>
            <a:ext cx="3648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ursive standard" pitchFamily="2" charset="0"/>
              </a:rPr>
              <a:t>Le cheval ……………………….. dans le pré.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826282" y="4422918"/>
            <a:ext cx="38095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ursive standard" pitchFamily="2" charset="0"/>
              </a:rPr>
              <a:t>Le chat ………………………….……….. </a:t>
            </a:r>
            <a:r>
              <a:rPr lang="fr-FR" dirty="0">
                <a:latin typeface="Cursive standard" pitchFamily="2" charset="0"/>
              </a:rPr>
              <a:t>d</a:t>
            </a:r>
            <a:r>
              <a:rPr lang="fr-FR" dirty="0" smtClean="0">
                <a:latin typeface="Cursive standard" pitchFamily="2" charset="0"/>
              </a:rPr>
              <a:t>ans son panier.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074892" y="5436815"/>
            <a:ext cx="34563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ursive standard" pitchFamily="2" charset="0"/>
              </a:rPr>
              <a:t>L’araignée ………………………… sa toile.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966508" y="6660951"/>
            <a:ext cx="34927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ursive standard" pitchFamily="2" charset="0"/>
              </a:rPr>
              <a:t>L’abeille ………………………… les fleurs.</a:t>
            </a:r>
            <a:endParaRPr lang="fr-FR" dirty="0"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09928" y="207984"/>
            <a:ext cx="4344683" cy="11114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06138" y="323641"/>
            <a:ext cx="424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Mia's Scribblings ~" panose="02000000000000000000" pitchFamily="2" charset="0"/>
              </a:rPr>
              <a:t>LE VERBE - CP</a:t>
            </a:r>
            <a:endParaRPr lang="fr-FR" sz="4000" dirty="0">
              <a:latin typeface="Mia's Scribblings ~" panose="0200000000000000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9928" y="1404367"/>
            <a:ext cx="4560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</a:t>
            </a:r>
            <a:r>
              <a:rPr lang="fr-FR" dirty="0" smtClean="0">
                <a:latin typeface="Cursive standard" pitchFamily="2" charset="0"/>
              </a:rPr>
              <a:t>omplète le texte suivant, tu peux utiliser les aides en dessous: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7" name="Arrondir un rectangle avec un coin diagonal 6"/>
          <p:cNvSpPr/>
          <p:nvPr/>
        </p:nvSpPr>
        <p:spPr>
          <a:xfrm>
            <a:off x="209928" y="4644727"/>
            <a:ext cx="5064764" cy="2664296"/>
          </a:xfrm>
          <a:prstGeom prst="round2Diag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 descr="http://www.art4apps.org/images/downloadable/cat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8" y="4860751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126120" y="5097202"/>
            <a:ext cx="504056" cy="16561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 rot="16200000">
            <a:off x="-435136" y="5730465"/>
            <a:ext cx="158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mic Sans MS" panose="030F0702030302020204" pitchFamily="66" charset="0"/>
              </a:rPr>
              <a:t>aides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06138" y="651693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Cursive standard" pitchFamily="2" charset="0"/>
              </a:rPr>
              <a:t>pêche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09928" y="2143031"/>
            <a:ext cx="5064764" cy="2357680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78148" y="2268463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ursive standard" pitchFamily="2" charset="0"/>
              </a:rPr>
              <a:t>Mon grand-père …………………….…un énorme saumon.</a:t>
            </a:r>
            <a:endParaRPr lang="fr-FR" sz="2400" dirty="0">
              <a:latin typeface="Cursive standard" pitchFamily="2" charset="0"/>
            </a:endParaRPr>
          </a:p>
        </p:txBody>
      </p:sp>
      <p:pic>
        <p:nvPicPr>
          <p:cNvPr id="1028" name="Picture 4" descr="http://www.art4apps.org/images/downloadable/bak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57" y="4952825"/>
            <a:ext cx="1528106" cy="152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978257" y="6516935"/>
            <a:ext cx="1528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ursive standard" pitchFamily="2" charset="0"/>
              </a:rPr>
              <a:t>prépare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78148" y="3060551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ursive standard" pitchFamily="2" charset="0"/>
              </a:rPr>
              <a:t>Mon petit frère ………………….. un gâteau au chocolat.</a:t>
            </a:r>
          </a:p>
          <a:p>
            <a:r>
              <a:rPr lang="fr-FR" sz="2400" dirty="0" smtClean="0">
                <a:latin typeface="Cursive standard" pitchFamily="2" charset="0"/>
              </a:rPr>
              <a:t>Maman …………………….. </a:t>
            </a:r>
            <a:r>
              <a:rPr lang="fr-FR" sz="2400" dirty="0">
                <a:latin typeface="Cursive standard" pitchFamily="2" charset="0"/>
              </a:rPr>
              <a:t>u</a:t>
            </a:r>
            <a:r>
              <a:rPr lang="fr-FR" sz="2400" dirty="0" smtClean="0">
                <a:latin typeface="Cursive standard" pitchFamily="2" charset="0"/>
              </a:rPr>
              <a:t>ne tasse de café.</a:t>
            </a:r>
            <a:endParaRPr lang="fr-FR" sz="2400" dirty="0">
              <a:latin typeface="Cursive standard" pitchFamily="2" charset="0"/>
            </a:endParaRPr>
          </a:p>
        </p:txBody>
      </p:sp>
      <p:pic>
        <p:nvPicPr>
          <p:cNvPr id="1030" name="Picture 6" descr="http://www.art4apps.org/images/downloadable/dra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19" y="4979790"/>
            <a:ext cx="1418103" cy="141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3762524" y="6516935"/>
            <a:ext cx="1179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ursive standard" pitchFamily="2" charset="0"/>
              </a:rPr>
              <a:t>boit</a:t>
            </a:r>
            <a:endParaRPr lang="fr-FR" sz="3200" dirty="0">
              <a:latin typeface="Cursive standard" pitchFamily="2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6282804" y="171326"/>
            <a:ext cx="4344683" cy="11114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6330908" y="323641"/>
            <a:ext cx="424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Mia's Scribblings ~" panose="02000000000000000000" pitchFamily="2" charset="0"/>
              </a:rPr>
              <a:t>LE VERBE - CP</a:t>
            </a:r>
            <a:endParaRPr lang="fr-FR" sz="4000" dirty="0">
              <a:latin typeface="Mia's Scribblings ~" panose="02000000000000000000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018673" y="1404367"/>
            <a:ext cx="4560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</a:t>
            </a:r>
            <a:r>
              <a:rPr lang="fr-FR" dirty="0" smtClean="0">
                <a:latin typeface="Cursive standard" pitchFamily="2" charset="0"/>
              </a:rPr>
              <a:t>omplète le texte suivant, tu peux utiliser les aides en dessous: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5562723" y="2143031"/>
            <a:ext cx="5064764" cy="2357680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5754845" y="2268463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ursive standard" pitchFamily="2" charset="0"/>
              </a:rPr>
              <a:t>Mon grand-père …………………….…un énorme saumon.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678359" y="3099460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ursive standard" pitchFamily="2" charset="0"/>
              </a:rPr>
              <a:t>Mon petit frère ………………….. un gâteau au chocolat.</a:t>
            </a:r>
          </a:p>
          <a:p>
            <a:r>
              <a:rPr lang="fr-FR" sz="2400" dirty="0" smtClean="0">
                <a:latin typeface="Cursive standard" pitchFamily="2" charset="0"/>
              </a:rPr>
              <a:t>Maman …………………….. </a:t>
            </a:r>
            <a:r>
              <a:rPr lang="fr-FR" sz="2400" dirty="0">
                <a:latin typeface="Cursive standard" pitchFamily="2" charset="0"/>
              </a:rPr>
              <a:t>u</a:t>
            </a:r>
            <a:r>
              <a:rPr lang="fr-FR" sz="2400" dirty="0" smtClean="0">
                <a:latin typeface="Cursive standard" pitchFamily="2" charset="0"/>
              </a:rPr>
              <a:t>ne tasse de café.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25" name="Arrondir un rectangle avec un coin diagonal 24"/>
          <p:cNvSpPr/>
          <p:nvPr/>
        </p:nvSpPr>
        <p:spPr>
          <a:xfrm>
            <a:off x="5541529" y="4644727"/>
            <a:ext cx="5064764" cy="2664296"/>
          </a:xfrm>
          <a:prstGeom prst="round2Diag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6" name="Picture 2" descr="http://www.art4apps.org/images/downloadable/cat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359" y="510705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www.art4apps.org/images/downloadable/bak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543" y="5178149"/>
            <a:ext cx="1528106" cy="152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www.art4apps.org/images/downloadable/dra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262" y="5153161"/>
            <a:ext cx="1418103" cy="141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5720653" y="6710921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Cursive standard" pitchFamily="2" charset="0"/>
              </a:rPr>
              <a:t>pêche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534974" y="6669335"/>
            <a:ext cx="1528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ursive standard" pitchFamily="2" charset="0"/>
              </a:rPr>
              <a:t>prépare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255737" y="6669335"/>
            <a:ext cx="1179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ursive standard" pitchFamily="2" charset="0"/>
              </a:rPr>
              <a:t>boit</a:t>
            </a:r>
            <a:endParaRPr lang="fr-FR" sz="3200" dirty="0">
              <a:latin typeface="Cursive standard" pitchFamily="2" charset="0"/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5426331" y="5025820"/>
            <a:ext cx="504056" cy="16561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 rot="16200000">
            <a:off x="4907466" y="5623079"/>
            <a:ext cx="158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mic Sans MS" panose="030F0702030302020204" pitchFamily="66" charset="0"/>
              </a:rPr>
              <a:t>aides</a:t>
            </a:r>
            <a:endParaRPr lang="fr-F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09928" y="207984"/>
            <a:ext cx="4344683" cy="11114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06138" y="323641"/>
            <a:ext cx="424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Mia's Scribblings ~" panose="02000000000000000000" pitchFamily="2" charset="0"/>
              </a:rPr>
              <a:t>LE VERBE - CP</a:t>
            </a:r>
            <a:endParaRPr lang="fr-FR" sz="4000" dirty="0">
              <a:latin typeface="Mia's Scribblings ~" panose="020000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9928" y="1404367"/>
            <a:ext cx="4560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</a:t>
            </a:r>
            <a:r>
              <a:rPr lang="fr-FR" dirty="0" smtClean="0">
                <a:latin typeface="Cursive standard" pitchFamily="2" charset="0"/>
              </a:rPr>
              <a:t>omplète le texte suivant, tu peux utiliser les aides en dessous: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09928" y="2143031"/>
            <a:ext cx="5064764" cy="2357680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209928" y="4644727"/>
            <a:ext cx="5064764" cy="2664296"/>
          </a:xfrm>
          <a:prstGeom prst="round2Diag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ie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26120" y="5097202"/>
            <a:ext cx="504056" cy="16561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-435136" y="5730465"/>
            <a:ext cx="158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mic Sans MS" panose="030F0702030302020204" pitchFamily="66" charset="0"/>
              </a:rPr>
              <a:t>aides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http://www.art4apps.org/images/downloadable/hat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340" y="4903997"/>
            <a:ext cx="1706539" cy="170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rt4apps.org/images/downloadable/pe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510" y="5080388"/>
            <a:ext cx="1512438" cy="151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rt4apps.org/images/downloadable/bar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79" y="5097202"/>
            <a:ext cx="1272561" cy="136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833779" y="6527135"/>
            <a:ext cx="1128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ursive standard" pitchFamily="2" charset="0"/>
              </a:rPr>
              <a:t>aboie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82269" y="6610536"/>
            <a:ext cx="1092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ursive standard" pitchFamily="2" charset="0"/>
              </a:rPr>
              <a:t>casse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014551" y="652255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ursive standard" pitchFamily="2" charset="0"/>
              </a:rPr>
              <a:t>picore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8147" y="2268463"/>
            <a:ext cx="47165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ursive standard" pitchFamily="2" charset="0"/>
              </a:rPr>
              <a:t>A la ferme, le chien ……………………. </a:t>
            </a:r>
            <a:r>
              <a:rPr lang="fr-FR" sz="2400" dirty="0">
                <a:latin typeface="Cursive standard" pitchFamily="2" charset="0"/>
              </a:rPr>
              <a:t>d</a:t>
            </a:r>
            <a:r>
              <a:rPr lang="fr-FR" sz="2400" dirty="0" smtClean="0">
                <a:latin typeface="Cursive standard" pitchFamily="2" charset="0"/>
              </a:rPr>
              <a:t>ès qu’il entend un bruit.</a:t>
            </a:r>
          </a:p>
          <a:p>
            <a:r>
              <a:rPr lang="fr-FR" sz="2400" dirty="0" smtClean="0">
                <a:latin typeface="Cursive standard" pitchFamily="2" charset="0"/>
              </a:rPr>
              <a:t>Dans le poulailler, le poussin…………………………. sa coquille et ………………………….. des grains de maïs.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6210796" y="121839"/>
            <a:ext cx="4344683" cy="11114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258720" y="294356"/>
            <a:ext cx="424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Mia's Scribblings ~" panose="02000000000000000000" pitchFamily="2" charset="0"/>
              </a:rPr>
              <a:t>LE VERBE - CP</a:t>
            </a:r>
            <a:endParaRPr lang="fr-FR" sz="4000" dirty="0">
              <a:latin typeface="Mia's Scribblings ~" panose="02000000000000000000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062964" y="1409060"/>
            <a:ext cx="4560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</a:t>
            </a:r>
            <a:r>
              <a:rPr lang="fr-FR" dirty="0" smtClean="0">
                <a:latin typeface="Cursive standard" pitchFamily="2" charset="0"/>
              </a:rPr>
              <a:t>omplète le texte suivant, tu peux utiliser les aides en dessous: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589102" y="2137526"/>
            <a:ext cx="5064764" cy="2357680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763222" y="2268463"/>
            <a:ext cx="47165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ursive standard" pitchFamily="2" charset="0"/>
              </a:rPr>
              <a:t>A la ferme, le chien ……………………. </a:t>
            </a:r>
            <a:r>
              <a:rPr lang="fr-FR" sz="2400" dirty="0">
                <a:latin typeface="Cursive standard" pitchFamily="2" charset="0"/>
              </a:rPr>
              <a:t>d</a:t>
            </a:r>
            <a:r>
              <a:rPr lang="fr-FR" sz="2400" dirty="0" smtClean="0">
                <a:latin typeface="Cursive standard" pitchFamily="2" charset="0"/>
              </a:rPr>
              <a:t>ès qu’il entend un bruit.</a:t>
            </a:r>
          </a:p>
          <a:p>
            <a:r>
              <a:rPr lang="fr-FR" sz="2400" dirty="0" smtClean="0">
                <a:latin typeface="Cursive standard" pitchFamily="2" charset="0"/>
              </a:rPr>
              <a:t>Dans le poulailler, le poussin…………………………. sa coquille et ………………………….. des grains de maïs.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22" name="Arrondir un rectangle avec un coin diagonal 21"/>
          <p:cNvSpPr/>
          <p:nvPr/>
        </p:nvSpPr>
        <p:spPr>
          <a:xfrm>
            <a:off x="5573039" y="4629149"/>
            <a:ext cx="5064764" cy="2664296"/>
          </a:xfrm>
          <a:prstGeom prst="round2Diag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ie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5337074" y="5063351"/>
            <a:ext cx="504056" cy="16561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4818209" y="5641644"/>
            <a:ext cx="158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mic Sans MS" panose="030F0702030302020204" pitchFamily="66" charset="0"/>
              </a:rPr>
              <a:t>aides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pic>
        <p:nvPicPr>
          <p:cNvPr id="25" name="Picture 8" descr="http://www.art4apps.org/images/downloadable/bar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964" y="5097202"/>
            <a:ext cx="1272561" cy="136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www.art4apps.org/images/downloadable/hat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50" y="4903996"/>
            <a:ext cx="1706539" cy="170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www.art4apps.org/images/downloadable/pe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307" y="4954729"/>
            <a:ext cx="1512438" cy="151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6062964" y="6679535"/>
            <a:ext cx="1128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ursive standard" pitchFamily="2" charset="0"/>
              </a:rPr>
              <a:t>aboie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674607" y="6664565"/>
            <a:ext cx="1092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ursive standard" pitchFamily="2" charset="0"/>
              </a:rPr>
              <a:t>casse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381511" y="667495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ursive standard" pitchFamily="2" charset="0"/>
              </a:rPr>
              <a:t>picore</a:t>
            </a:r>
            <a:endParaRPr lang="fr-FR" sz="2400" dirty="0"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3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421</Words>
  <Application>Microsoft Office PowerPoint</Application>
  <PresentationFormat>Personnalisé</PresentationFormat>
  <Paragraphs>84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corinne</cp:lastModifiedBy>
  <cp:revision>7</cp:revision>
  <dcterms:created xsi:type="dcterms:W3CDTF">2014-03-07T08:52:30Z</dcterms:created>
  <dcterms:modified xsi:type="dcterms:W3CDTF">2014-03-07T10:08:03Z</dcterms:modified>
</cp:coreProperties>
</file>