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3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92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932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4570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6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38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00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9791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5979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0477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6187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1908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58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B5DA2-78F0-436C-9F17-71BDE37FBD3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C9CB6-B097-49E0-990F-00B6140A527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583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13" Type="http://schemas.openxmlformats.org/officeDocument/2006/relationships/image" Target="../media/image24.gif"/><Relationship Id="rId3" Type="http://schemas.openxmlformats.org/officeDocument/2006/relationships/image" Target="../media/image14.png"/><Relationship Id="rId7" Type="http://schemas.openxmlformats.org/officeDocument/2006/relationships/image" Target="../media/image18.jpeg"/><Relationship Id="rId12" Type="http://schemas.openxmlformats.org/officeDocument/2006/relationships/image" Target="../media/image23.gif"/><Relationship Id="rId2" Type="http://schemas.openxmlformats.org/officeDocument/2006/relationships/image" Target="../media/image13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gif"/><Relationship Id="rId5" Type="http://schemas.openxmlformats.org/officeDocument/2006/relationships/image" Target="../media/image16.png"/><Relationship Id="rId15" Type="http://schemas.openxmlformats.org/officeDocument/2006/relationships/image" Target="../media/image26.png"/><Relationship Id="rId10" Type="http://schemas.openxmlformats.org/officeDocument/2006/relationships/image" Target="../media/image21.gif"/><Relationship Id="rId4" Type="http://schemas.openxmlformats.org/officeDocument/2006/relationships/image" Target="../media/image15.png"/><Relationship Id="rId9" Type="http://schemas.openxmlformats.org/officeDocument/2006/relationships/image" Target="../media/image20.gif"/><Relationship Id="rId1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79512" y="116632"/>
            <a:ext cx="2232248" cy="50405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51520" y="218090"/>
            <a:ext cx="2016224" cy="369316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dirty="0">
                <a:latin typeface="Comic Sans MS" panose="030F0702030302020204" pitchFamily="66" charset="0"/>
              </a:rPr>
              <a:t>Prénom: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755576" y="764704"/>
            <a:ext cx="3672408" cy="9361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971600" y="817258"/>
            <a:ext cx="3240360" cy="849235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pPr algn="ctr"/>
            <a:r>
              <a:rPr lang="fr-FR" sz="2400" dirty="0">
                <a:latin typeface="Curlz MT" panose="04040404050702020202" pitchFamily="82" charset="0"/>
              </a:rPr>
              <a:t>PLAN DE TRAVAIL N°3 – CE2</a:t>
            </a:r>
          </a:p>
        </p:txBody>
      </p:sp>
      <p:sp>
        <p:nvSpPr>
          <p:cNvPr id="8" name="Étiquette 7"/>
          <p:cNvSpPr/>
          <p:nvPr/>
        </p:nvSpPr>
        <p:spPr>
          <a:xfrm>
            <a:off x="179512" y="1784720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334928" y="1674988"/>
            <a:ext cx="504056" cy="793405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sz="4400" dirty="0">
                <a:latin typeface="Curlz MT" panose="04040404050702020202" pitchFamily="82" charset="0"/>
              </a:rPr>
              <a:t>1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838984" y="1825011"/>
            <a:ext cx="3979315" cy="861758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endParaRPr lang="fr-FR" b="1" u="sng" dirty="0">
              <a:latin typeface="Comic Sans MS" panose="030F0702030302020204" pitchFamily="66" charset="0"/>
            </a:endParaRPr>
          </a:p>
          <a:p>
            <a:r>
              <a:rPr lang="fr-FR" sz="1600" dirty="0">
                <a:latin typeface="Comic Sans MS" panose="030F0702030302020204" pitchFamily="66" charset="0"/>
              </a:rPr>
              <a:t>Écris dans les parenthèses si la phrase est au passé, au présent ou au futur </a:t>
            </a:r>
          </a:p>
        </p:txBody>
      </p:sp>
      <p:sp>
        <p:nvSpPr>
          <p:cNvPr id="14" name="Étiquette 13"/>
          <p:cNvSpPr/>
          <p:nvPr/>
        </p:nvSpPr>
        <p:spPr>
          <a:xfrm>
            <a:off x="108681" y="4241692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231042" y="4138373"/>
            <a:ext cx="504056" cy="793405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sz="4400" dirty="0">
                <a:latin typeface="Curlz MT" panose="04040404050702020202" pitchFamily="82" charset="0"/>
              </a:rPr>
              <a:t>2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821720" y="4143868"/>
            <a:ext cx="4279371" cy="1200312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Conjugaison</a:t>
            </a:r>
          </a:p>
          <a:p>
            <a:r>
              <a:rPr lang="fr-FR" dirty="0">
                <a:latin typeface="Comic Sans MS" panose="030F0702030302020204" pitchFamily="66" charset="0"/>
              </a:rPr>
              <a:t>Complète chaque phrase avec chacun des mots suivants:</a:t>
            </a:r>
          </a:p>
          <a:p>
            <a:endParaRPr lang="fr-FR" dirty="0">
              <a:latin typeface="Comic Sans MS" panose="030F0702030302020204" pitchFamily="66" charset="0"/>
            </a:endParaRPr>
          </a:p>
        </p:txBody>
      </p:sp>
      <p:sp>
        <p:nvSpPr>
          <p:cNvPr id="18" name="Étiquette 17"/>
          <p:cNvSpPr/>
          <p:nvPr/>
        </p:nvSpPr>
        <p:spPr>
          <a:xfrm>
            <a:off x="4886086" y="163859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19" name="ZoneTexte 18"/>
          <p:cNvSpPr txBox="1"/>
          <p:nvPr/>
        </p:nvSpPr>
        <p:spPr>
          <a:xfrm>
            <a:off x="5048916" y="84821"/>
            <a:ext cx="648073" cy="80420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4700" dirty="0">
                <a:latin typeface="Curlz MT" panose="04040404050702020202" pitchFamily="82" charset="0"/>
              </a:rPr>
              <a:t>3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606167" y="20423"/>
            <a:ext cx="3656786" cy="861758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Grammaire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Souligne uniquement les phrases correctes</a:t>
            </a:r>
          </a:p>
        </p:txBody>
      </p:sp>
      <p:cxnSp>
        <p:nvCxnSpPr>
          <p:cNvPr id="22" name="Connecteur droit 21"/>
          <p:cNvCxnSpPr/>
          <p:nvPr/>
        </p:nvCxnSpPr>
        <p:spPr>
          <a:xfrm>
            <a:off x="4818298" y="0"/>
            <a:ext cx="61575" cy="68580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Étiquette 29"/>
          <p:cNvSpPr/>
          <p:nvPr/>
        </p:nvSpPr>
        <p:spPr>
          <a:xfrm>
            <a:off x="4988801" y="3289463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31" name="ZoneTexte 30"/>
          <p:cNvSpPr txBox="1"/>
          <p:nvPr/>
        </p:nvSpPr>
        <p:spPr>
          <a:xfrm>
            <a:off x="5036993" y="3165992"/>
            <a:ext cx="671888" cy="80420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4700" dirty="0">
                <a:latin typeface="Curlz MT" panose="04040404050702020202" pitchFamily="82" charset="0"/>
              </a:rPr>
              <a:t>4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5670784" y="3476791"/>
            <a:ext cx="3725752" cy="110797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Grammaire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Recopie les phrases sans le mot en trop:</a:t>
            </a:r>
          </a:p>
          <a:p>
            <a:endParaRPr lang="fr-FR" sz="16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http://ekladata.com/yYyVZh5fZWUVLaM28ZbBkg0kjf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3153" y="3272649"/>
            <a:ext cx="702623" cy="637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ekladata.com/Wa_eAxqsTJyZnck4HcEoDQ-3frU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1757" y="1654113"/>
            <a:ext cx="498680" cy="545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Image 2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901" y="4821976"/>
            <a:ext cx="4031722" cy="578819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9484" y="6022115"/>
            <a:ext cx="4031722" cy="578819"/>
          </a:xfrm>
          <a:prstGeom prst="rect">
            <a:avLst/>
          </a:prstGeom>
        </p:spPr>
      </p:pic>
      <p:sp>
        <p:nvSpPr>
          <p:cNvPr id="13" name="ZoneTexte 12"/>
          <p:cNvSpPr txBox="1"/>
          <p:nvPr/>
        </p:nvSpPr>
        <p:spPr>
          <a:xfrm>
            <a:off x="4882042" y="786266"/>
            <a:ext cx="4352524" cy="2267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dirty="0">
                <a:latin typeface="Comic Sans MS" panose="030F0702030302020204" pitchFamily="66" charset="0"/>
              </a:rPr>
              <a:t>a) Jade promène son chien. </a:t>
            </a:r>
          </a:p>
          <a:p>
            <a:pPr>
              <a:lnSpc>
                <a:spcPct val="150000"/>
              </a:lnSpc>
            </a:pPr>
            <a:r>
              <a:rPr lang="fr-FR" sz="1600" dirty="0">
                <a:latin typeface="Comic Sans MS" panose="030F0702030302020204" pitchFamily="66" charset="0"/>
              </a:rPr>
              <a:t>b) Son livre lit cet élève. </a:t>
            </a:r>
          </a:p>
          <a:p>
            <a:pPr>
              <a:lnSpc>
                <a:spcPct val="150000"/>
              </a:lnSpc>
            </a:pPr>
            <a:r>
              <a:rPr lang="fr-FR" sz="1600" dirty="0">
                <a:latin typeface="Comic Sans MS" panose="030F0702030302020204" pitchFamily="66" charset="0"/>
              </a:rPr>
              <a:t>c) il pleut très fort. </a:t>
            </a:r>
          </a:p>
          <a:p>
            <a:pPr>
              <a:lnSpc>
                <a:spcPct val="150000"/>
              </a:lnSpc>
            </a:pPr>
            <a:r>
              <a:rPr lang="fr-FR" sz="1600" dirty="0">
                <a:latin typeface="Comic Sans MS" panose="030F0702030302020204" pitchFamily="66" charset="0"/>
              </a:rPr>
              <a:t>d) Elisa joue avec Clémentine. </a:t>
            </a:r>
          </a:p>
          <a:p>
            <a:pPr>
              <a:lnSpc>
                <a:spcPct val="150000"/>
              </a:lnSpc>
            </a:pPr>
            <a:r>
              <a:rPr lang="fr-FR" sz="1600" dirty="0">
                <a:latin typeface="Comic Sans MS" panose="030F0702030302020204" pitchFamily="66" charset="0"/>
              </a:rPr>
              <a:t>e) Madame Pagnon imprime des évaluations </a:t>
            </a:r>
          </a:p>
          <a:p>
            <a:pPr>
              <a:lnSpc>
                <a:spcPct val="150000"/>
              </a:lnSpc>
            </a:pPr>
            <a:r>
              <a:rPr lang="fr-FR" sz="1600" dirty="0">
                <a:latin typeface="Comic Sans MS" panose="030F0702030302020204" pitchFamily="66" charset="0"/>
              </a:rPr>
              <a:t>f) Quand fête-t-on l’anniversaire de Léo ?</a:t>
            </a:r>
          </a:p>
        </p:txBody>
      </p:sp>
      <p:pic>
        <p:nvPicPr>
          <p:cNvPr id="1026" name="Picture 2" descr="http://www.papaland.fr/wp-content/uploads/2012/05/glasse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5040" y="618540"/>
            <a:ext cx="752939" cy="752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EF76F64F-13DA-4221-A399-A49798192A91}"/>
              </a:ext>
            </a:extLst>
          </p:cNvPr>
          <p:cNvSpPr txBox="1"/>
          <p:nvPr/>
        </p:nvSpPr>
        <p:spPr>
          <a:xfrm>
            <a:off x="1006469" y="1692429"/>
            <a:ext cx="3148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Conjugaison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212BB2E7-3D85-4F1E-B745-D6D230517E96}"/>
              </a:ext>
            </a:extLst>
          </p:cNvPr>
          <p:cNvSpPr txBox="1"/>
          <p:nvPr/>
        </p:nvSpPr>
        <p:spPr>
          <a:xfrm>
            <a:off x="72910" y="2670862"/>
            <a:ext cx="5137484" cy="1528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dirty="0">
                <a:latin typeface="Comic Sans MS" panose="030F0702030302020204" pitchFamily="66" charset="0"/>
              </a:rPr>
              <a:t>L’hiver arrivera bientôt. ( ________________) </a:t>
            </a:r>
          </a:p>
          <a:p>
            <a:pPr>
              <a:lnSpc>
                <a:spcPct val="150000"/>
              </a:lnSpc>
            </a:pPr>
            <a:r>
              <a:rPr lang="fr-FR" sz="1600" dirty="0">
                <a:latin typeface="Comic Sans MS" panose="030F0702030302020204" pitchFamily="66" charset="0"/>
              </a:rPr>
              <a:t>Les rois gouvernaient la France. ( ___________) Chacun mange sa part de tarte . ( ___________) Les élèves sortiront à 16 heures. ( __________)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F3BF02E0-4199-49FD-B539-0EAD66558C41}"/>
              </a:ext>
            </a:extLst>
          </p:cNvPr>
          <p:cNvSpPr txBox="1"/>
          <p:nvPr/>
        </p:nvSpPr>
        <p:spPr>
          <a:xfrm>
            <a:off x="-88568" y="5080162"/>
            <a:ext cx="5125561" cy="1528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b="1" i="1" dirty="0">
                <a:latin typeface="Comic Sans MS" panose="030F0702030302020204" pitchFamily="66" charset="0"/>
              </a:rPr>
              <a:t>L’année prochaine, L’année dernière, Cette année     </a:t>
            </a:r>
            <a:r>
              <a:rPr lang="fr-FR" sz="1600" dirty="0">
                <a:latin typeface="Comic Sans MS" panose="030F0702030302020204" pitchFamily="66" charset="0"/>
              </a:rPr>
              <a:t>____________________, Johan avait sept ans. _______________________, Johan a huit ans. _____________________, Johan aura neuf ans. 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69055A0-77EC-4D3C-99B8-CB4CD0AA7500}"/>
              </a:ext>
            </a:extLst>
          </p:cNvPr>
          <p:cNvSpPr txBox="1"/>
          <p:nvPr/>
        </p:nvSpPr>
        <p:spPr>
          <a:xfrm>
            <a:off x="4958931" y="4298381"/>
            <a:ext cx="39488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omic Sans MS" panose="030F0702030302020204" pitchFamily="66" charset="0"/>
              </a:rPr>
              <a:t>Je n’ai pas entendu la quoi sonnerie du téléphone.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0AC9361-9F98-4A4D-B849-DBE0D1A757A8}"/>
              </a:ext>
            </a:extLst>
          </p:cNvPr>
          <p:cNvSpPr txBox="1"/>
          <p:nvPr/>
        </p:nvSpPr>
        <p:spPr>
          <a:xfrm>
            <a:off x="4994630" y="5492616"/>
            <a:ext cx="40170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omic Sans MS" panose="030F0702030302020204" pitchFamily="66" charset="0"/>
              </a:rPr>
              <a:t>Justin fait ses jardins devoirs avant de jouer.</a:t>
            </a:r>
          </a:p>
        </p:txBody>
      </p:sp>
    </p:spTree>
    <p:extLst>
      <p:ext uri="{BB962C8B-B14F-4D97-AF65-F5344CB8AC3E}">
        <p14:creationId xmlns:p14="http://schemas.microsoft.com/office/powerpoint/2010/main" val="225000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tiquette 1"/>
          <p:cNvSpPr/>
          <p:nvPr/>
        </p:nvSpPr>
        <p:spPr>
          <a:xfrm>
            <a:off x="169840" y="63302"/>
            <a:ext cx="720080" cy="648072"/>
          </a:xfrm>
          <a:prstGeom prst="plaque">
            <a:avLst>
              <a:gd name="adj" fmla="val 2810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303379" y="32056"/>
            <a:ext cx="677320" cy="80420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4700" dirty="0">
                <a:latin typeface="Curlz MT" panose="04040404050702020202" pitchFamily="82" charset="0"/>
              </a:rPr>
              <a:t>5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899593" y="63302"/>
            <a:ext cx="4608512" cy="615537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Orthographe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Complète avec « s » ou « </a:t>
            </a:r>
            <a:r>
              <a:rPr lang="fr-FR" sz="1600" dirty="0" err="1">
                <a:latin typeface="Comic Sans MS" panose="030F0702030302020204" pitchFamily="66" charset="0"/>
              </a:rPr>
              <a:t>ss</a:t>
            </a:r>
            <a:r>
              <a:rPr lang="fr-FR" sz="1600" dirty="0">
                <a:latin typeface="Comic Sans MS" panose="030F0702030302020204" pitchFamily="66" charset="0"/>
              </a:rPr>
              <a:t> »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838746" y="2410778"/>
            <a:ext cx="4198150" cy="861758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Orthographe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Entoure les 7 erreurs et recopie le texte en les corrigeant:</a:t>
            </a:r>
          </a:p>
        </p:txBody>
      </p:sp>
      <p:sp>
        <p:nvSpPr>
          <p:cNvPr id="7" name="Étiquette 6"/>
          <p:cNvSpPr/>
          <p:nvPr/>
        </p:nvSpPr>
        <p:spPr>
          <a:xfrm>
            <a:off x="99255" y="2244824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/>
        </p:nvSpPr>
        <p:spPr>
          <a:xfrm>
            <a:off x="232794" y="2190849"/>
            <a:ext cx="677320" cy="80420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4700" dirty="0">
                <a:latin typeface="Curlz MT" panose="04040404050702020202" pitchFamily="82" charset="0"/>
              </a:rPr>
              <a:t>6</a:t>
            </a:r>
          </a:p>
        </p:txBody>
      </p:sp>
      <p:cxnSp>
        <p:nvCxnSpPr>
          <p:cNvPr id="9" name="Connecteur droit 8"/>
          <p:cNvCxnSpPr/>
          <p:nvPr/>
        </p:nvCxnSpPr>
        <p:spPr>
          <a:xfrm>
            <a:off x="4818298" y="0"/>
            <a:ext cx="61575" cy="68580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Étiquette 12"/>
          <p:cNvSpPr/>
          <p:nvPr/>
        </p:nvSpPr>
        <p:spPr>
          <a:xfrm>
            <a:off x="4879873" y="68777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14" name="ZoneTexte 13"/>
          <p:cNvSpPr txBox="1"/>
          <p:nvPr/>
        </p:nvSpPr>
        <p:spPr>
          <a:xfrm>
            <a:off x="4994450" y="26759"/>
            <a:ext cx="566657" cy="80420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4700" dirty="0">
                <a:latin typeface="Curlz MT" panose="04040404050702020202" pitchFamily="82" charset="0"/>
              </a:rPr>
              <a:t>7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5581435" y="38633"/>
            <a:ext cx="3528096" cy="1138757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Vocabulaire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Range ces mots dans l’ordre alphabétique</a:t>
            </a:r>
          </a:p>
          <a:p>
            <a:endParaRPr lang="fr-FR" b="1" u="sng" dirty="0">
              <a:latin typeface="Comic Sans MS" panose="030F0702030302020204" pitchFamily="66" charset="0"/>
            </a:endParaRPr>
          </a:p>
        </p:txBody>
      </p:sp>
      <p:sp>
        <p:nvSpPr>
          <p:cNvPr id="17" name="Étiquette 16"/>
          <p:cNvSpPr/>
          <p:nvPr/>
        </p:nvSpPr>
        <p:spPr>
          <a:xfrm>
            <a:off x="5010191" y="2989413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18" name="ZoneTexte 17"/>
          <p:cNvSpPr txBox="1"/>
          <p:nvPr/>
        </p:nvSpPr>
        <p:spPr>
          <a:xfrm>
            <a:off x="5133571" y="2894392"/>
            <a:ext cx="566657" cy="80420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4700" dirty="0">
                <a:latin typeface="Curlz MT" panose="04040404050702020202" pitchFamily="82" charset="0"/>
              </a:rPr>
              <a:t>8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5746344" y="2846958"/>
            <a:ext cx="3528096" cy="1138757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Vocabulaire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Cherche dans le dictionnaire la définition des mots suivants.</a:t>
            </a:r>
          </a:p>
          <a:p>
            <a:endParaRPr lang="fr-FR" b="1" u="sng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http://ekladata.com/kJP3mGg0pSClBsPh5x96Qt_C7g4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871736" y="3574298"/>
            <a:ext cx="1088693" cy="629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Image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8707" y="4090458"/>
            <a:ext cx="4031722" cy="578819"/>
          </a:xfrm>
          <a:prstGeom prst="rect">
            <a:avLst/>
          </a:prstGeom>
        </p:spPr>
      </p:pic>
      <p:pic>
        <p:nvPicPr>
          <p:cNvPr id="43" name="Image 4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962" y="5041580"/>
            <a:ext cx="4031722" cy="578819"/>
          </a:xfrm>
          <a:prstGeom prst="rect">
            <a:avLst/>
          </a:prstGeom>
        </p:spPr>
      </p:pic>
      <p:pic>
        <p:nvPicPr>
          <p:cNvPr id="44" name="Image 4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878" y="5910804"/>
            <a:ext cx="4031722" cy="578819"/>
          </a:xfrm>
          <a:prstGeom prst="rect">
            <a:avLst/>
          </a:prstGeom>
        </p:spPr>
      </p:pic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866783" y="870863"/>
            <a:ext cx="364074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altLang="fr-FR" sz="1600" dirty="0">
                <a:latin typeface="Comic Sans MS" panose="030F0702030302020204" pitchFamily="66" charset="0"/>
                <a:cs typeface="Cavolini" panose="020B0502040204020203" pitchFamily="66" charset="0"/>
              </a:rPr>
              <a:t>chien</a:t>
            </a:r>
            <a:r>
              <a:rPr kumimoji="0" lang="fr-FR" altLang="fr-F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cs typeface="Cavolini" panose="020B0502040204020203" pitchFamily="66" charset="0"/>
              </a:rPr>
              <a:t> – lièvre – tigre – zébu - renard</a:t>
            </a:r>
          </a:p>
        </p:txBody>
      </p:sp>
      <p:sp>
        <p:nvSpPr>
          <p:cNvPr id="29" name="ZoneTexte 28"/>
          <p:cNvSpPr txBox="1"/>
          <p:nvPr/>
        </p:nvSpPr>
        <p:spPr>
          <a:xfrm>
            <a:off x="5036896" y="5620399"/>
            <a:ext cx="3950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omic Sans MS" panose="030F0702030302020204" pitchFamily="66" charset="0"/>
              </a:rPr>
              <a:t>fenêtre</a:t>
            </a:r>
          </a:p>
        </p:txBody>
      </p:sp>
      <p:pic>
        <p:nvPicPr>
          <p:cNvPr id="21" name="Image 20">
            <a:extLst>
              <a:ext uri="{FF2B5EF4-FFF2-40B4-BE49-F238E27FC236}">
                <a16:creationId xmlns:a16="http://schemas.microsoft.com/office/drawing/2014/main" id="{C838172B-77E3-4F01-AA48-5A7ECE73D5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49" y="711468"/>
            <a:ext cx="4742543" cy="1552575"/>
          </a:xfrm>
          <a:prstGeom prst="rect">
            <a:avLst/>
          </a:prstGeom>
        </p:spPr>
      </p:pic>
      <p:pic>
        <p:nvPicPr>
          <p:cNvPr id="1028" name="Picture 4" descr="http://ekladata.com/LIBvBXnM0mQrCr1U0UhK_5Y6_FU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602" y="2155620"/>
            <a:ext cx="1183998" cy="607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ZoneTexte 31">
            <a:extLst>
              <a:ext uri="{FF2B5EF4-FFF2-40B4-BE49-F238E27FC236}">
                <a16:creationId xmlns:a16="http://schemas.microsoft.com/office/drawing/2014/main" id="{C8D6D4AA-59B8-4D30-BB5B-5C4514E1AB5B}"/>
              </a:ext>
            </a:extLst>
          </p:cNvPr>
          <p:cNvSpPr txBox="1"/>
          <p:nvPr/>
        </p:nvSpPr>
        <p:spPr>
          <a:xfrm>
            <a:off x="12049" y="3208762"/>
            <a:ext cx="4742543" cy="15288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1600" dirty="0">
                <a:latin typeface="Comic Sans MS" panose="030F0702030302020204" pitchFamily="66" charset="0"/>
              </a:rPr>
              <a:t>En </a:t>
            </a:r>
            <a:r>
              <a:rPr lang="fr-FR" sz="1600" dirty="0" err="1">
                <a:latin typeface="Comic Sans MS" panose="030F0702030302020204" pitchFamily="66" charset="0"/>
              </a:rPr>
              <a:t>septenbre</a:t>
            </a:r>
            <a:r>
              <a:rPr lang="fr-FR" sz="1600" dirty="0">
                <a:latin typeface="Comic Sans MS" panose="030F0702030302020204" pitchFamily="66" charset="0"/>
              </a:rPr>
              <a:t>, le </a:t>
            </a:r>
            <a:r>
              <a:rPr lang="fr-FR" sz="1600" dirty="0" err="1">
                <a:latin typeface="Comic Sans MS" panose="030F0702030302020204" pitchFamily="66" charset="0"/>
              </a:rPr>
              <a:t>chaseur</a:t>
            </a:r>
            <a:r>
              <a:rPr lang="fr-FR" sz="1600" dirty="0">
                <a:latin typeface="Comic Sans MS" panose="030F0702030302020204" pitchFamily="66" charset="0"/>
              </a:rPr>
              <a:t> coupe sa </a:t>
            </a:r>
            <a:r>
              <a:rPr lang="fr-FR" sz="1600" dirty="0" err="1">
                <a:latin typeface="Comic Sans MS" panose="030F0702030302020204" pitchFamily="66" charset="0"/>
              </a:rPr>
              <a:t>mousstache</a:t>
            </a:r>
            <a:r>
              <a:rPr lang="fr-FR" sz="1600" dirty="0">
                <a:latin typeface="Comic Sans MS" panose="030F0702030302020204" pitchFamily="66" charset="0"/>
              </a:rPr>
              <a:t> et part à la pêche aux poisons en chantant des chansons à travers la </a:t>
            </a:r>
            <a:r>
              <a:rPr lang="fr-FR" sz="1600" dirty="0" err="1">
                <a:latin typeface="Comic Sans MS" panose="030F0702030302020204" pitchFamily="66" charset="0"/>
              </a:rPr>
              <a:t>canpagne</a:t>
            </a:r>
            <a:r>
              <a:rPr lang="fr-FR" sz="1600" dirty="0">
                <a:latin typeface="Comic Sans MS" panose="030F0702030302020204" pitchFamily="66" charset="0"/>
              </a:rPr>
              <a:t>. Il emporte son crayon et </a:t>
            </a:r>
            <a:r>
              <a:rPr lang="fr-FR" sz="1600" dirty="0" err="1">
                <a:latin typeface="Comic Sans MS" panose="030F0702030302020204" pitchFamily="66" charset="0"/>
              </a:rPr>
              <a:t>desine</a:t>
            </a:r>
            <a:r>
              <a:rPr lang="fr-FR" sz="1600" dirty="0">
                <a:latin typeface="Comic Sans MS" panose="030F0702030302020204" pitchFamily="66" charset="0"/>
              </a:rPr>
              <a:t> les </a:t>
            </a:r>
            <a:r>
              <a:rPr lang="fr-FR" sz="1600" dirty="0" err="1">
                <a:latin typeface="Comic Sans MS" panose="030F0702030302020204" pitchFamily="66" charset="0"/>
              </a:rPr>
              <a:t>payzages</a:t>
            </a:r>
            <a:r>
              <a:rPr lang="fr-FR" sz="1600" dirty="0">
                <a:latin typeface="Comic Sans MS" panose="030F0702030302020204" pitchFamily="66" charset="0"/>
              </a:rPr>
              <a:t> qu’il rencontre.</a:t>
            </a:r>
          </a:p>
        </p:txBody>
      </p:sp>
      <p:pic>
        <p:nvPicPr>
          <p:cNvPr id="25" name="Image 24">
            <a:extLst>
              <a:ext uri="{FF2B5EF4-FFF2-40B4-BE49-F238E27FC236}">
                <a16:creationId xmlns:a16="http://schemas.microsoft.com/office/drawing/2014/main" id="{AE5467DA-A813-4E6E-96DA-105C5321AB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68" y="6012108"/>
            <a:ext cx="4668626" cy="670257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A8256103-943F-4015-91C1-4728AAB50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4" y="5411500"/>
            <a:ext cx="4668626" cy="670257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9C6CF3F6-D33E-41D0-8605-665E2121C3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8" y="4775858"/>
            <a:ext cx="4668627" cy="670257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F007695E-1598-47C6-9E06-FDC7EFD7C1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2956" y="1219879"/>
            <a:ext cx="4031722" cy="578819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7BD90336-C9A7-4E21-BDD7-538CF9A32845}"/>
              </a:ext>
            </a:extLst>
          </p:cNvPr>
          <p:cNvSpPr txBox="1"/>
          <p:nvPr/>
        </p:nvSpPr>
        <p:spPr>
          <a:xfrm>
            <a:off x="4905249" y="1881108"/>
            <a:ext cx="41394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omic Sans MS" panose="030F0702030302020204" pitchFamily="66" charset="0"/>
              </a:rPr>
              <a:t>Bison – babouin – brebis – buse - bécasse</a:t>
            </a:r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C16997EC-4BEA-4228-80FE-79E8BAAE02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8981" y="2291335"/>
            <a:ext cx="4031722" cy="578819"/>
          </a:xfrm>
          <a:prstGeom prst="rect">
            <a:avLst/>
          </a:prstGeom>
        </p:spPr>
      </p:pic>
      <p:sp>
        <p:nvSpPr>
          <p:cNvPr id="36" name="ZoneTexte 35">
            <a:extLst>
              <a:ext uri="{FF2B5EF4-FFF2-40B4-BE49-F238E27FC236}">
                <a16:creationId xmlns:a16="http://schemas.microsoft.com/office/drawing/2014/main" id="{F0EF9FE8-357C-4704-B5F0-43D0B31BD027}"/>
              </a:ext>
            </a:extLst>
          </p:cNvPr>
          <p:cNvSpPr txBox="1"/>
          <p:nvPr/>
        </p:nvSpPr>
        <p:spPr>
          <a:xfrm>
            <a:off x="5008290" y="3666689"/>
            <a:ext cx="21888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omic Sans MS" panose="030F0702030302020204" pitchFamily="66" charset="0"/>
              </a:rPr>
              <a:t>chat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FB850EE-CF24-4FC2-80C0-BC67DFA0679C}"/>
              </a:ext>
            </a:extLst>
          </p:cNvPr>
          <p:cNvSpPr txBox="1"/>
          <p:nvPr/>
        </p:nvSpPr>
        <p:spPr>
          <a:xfrm>
            <a:off x="4983522" y="4712060"/>
            <a:ext cx="1926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Comic Sans MS" panose="030F0702030302020204" pitchFamily="66" charset="0"/>
              </a:rPr>
              <a:t>orage</a:t>
            </a:r>
          </a:p>
        </p:txBody>
      </p:sp>
    </p:spTree>
    <p:extLst>
      <p:ext uri="{BB962C8B-B14F-4D97-AF65-F5344CB8AC3E}">
        <p14:creationId xmlns:p14="http://schemas.microsoft.com/office/powerpoint/2010/main" val="204369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tiquette 1"/>
          <p:cNvSpPr/>
          <p:nvPr/>
        </p:nvSpPr>
        <p:spPr>
          <a:xfrm>
            <a:off x="97205" y="163468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293200" y="188223"/>
            <a:ext cx="1169916" cy="64204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3500" dirty="0">
                <a:latin typeface="Curlz MT" panose="04040404050702020202" pitchFamily="82" charset="0"/>
              </a:rPr>
              <a:t>9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824437" y="30165"/>
            <a:ext cx="4608512" cy="892536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Ecriture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Copie la phrase:</a:t>
            </a:r>
          </a:p>
          <a:p>
            <a:endParaRPr lang="fr-FR" b="1" u="sng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http://ekladata.com/qNmPPvdkTLwZ01R259eMlxPnNh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09" y="1730923"/>
            <a:ext cx="8230842" cy="1097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/>
          <p:cNvSpPr txBox="1"/>
          <p:nvPr/>
        </p:nvSpPr>
        <p:spPr>
          <a:xfrm>
            <a:off x="97205" y="963145"/>
            <a:ext cx="5213689" cy="47455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2500" dirty="0">
                <a:latin typeface="Cursive standard" pitchFamily="2" charset="0"/>
              </a:rPr>
              <a:t>Le vendredi, nous allons à la piscine.</a:t>
            </a:r>
          </a:p>
        </p:txBody>
      </p:sp>
      <p:sp>
        <p:nvSpPr>
          <p:cNvPr id="10" name="Étiquette 9"/>
          <p:cNvSpPr/>
          <p:nvPr/>
        </p:nvSpPr>
        <p:spPr>
          <a:xfrm>
            <a:off x="104310" y="3167757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11" name="ZoneTexte 10"/>
          <p:cNvSpPr txBox="1"/>
          <p:nvPr/>
        </p:nvSpPr>
        <p:spPr>
          <a:xfrm>
            <a:off x="129464" y="3214736"/>
            <a:ext cx="1169916" cy="64204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3500" dirty="0">
                <a:latin typeface="Curlz MT" panose="04040404050702020202" pitchFamily="82" charset="0"/>
              </a:rPr>
              <a:t>10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843847" y="3042325"/>
            <a:ext cx="4608512" cy="646315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Numération</a:t>
            </a:r>
          </a:p>
          <a:p>
            <a:r>
              <a:rPr lang="fr-FR" dirty="0">
                <a:latin typeface="Comic Sans MS" panose="030F0702030302020204" pitchFamily="66" charset="0"/>
              </a:rPr>
              <a:t>J’écris en lettres</a:t>
            </a:r>
          </a:p>
        </p:txBody>
      </p:sp>
      <p:sp>
        <p:nvSpPr>
          <p:cNvPr id="17" name="Étiquette 16"/>
          <p:cNvSpPr/>
          <p:nvPr/>
        </p:nvSpPr>
        <p:spPr>
          <a:xfrm>
            <a:off x="4879873" y="152336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cxnSp>
        <p:nvCxnSpPr>
          <p:cNvPr id="18" name="Connecteur droit 17"/>
          <p:cNvCxnSpPr/>
          <p:nvPr/>
        </p:nvCxnSpPr>
        <p:spPr>
          <a:xfrm>
            <a:off x="4818298" y="0"/>
            <a:ext cx="61575" cy="68580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5014994" y="178584"/>
            <a:ext cx="1169916" cy="64204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3500" dirty="0">
                <a:latin typeface="Curlz MT" panose="04040404050702020202" pitchFamily="82" charset="0"/>
              </a:rPr>
              <a:t>11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680342" y="35167"/>
            <a:ext cx="3883828" cy="1107979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Numération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Colorie d’une mêle couleur les différentes écritures d’un même nombre</a:t>
            </a:r>
          </a:p>
        </p:txBody>
      </p:sp>
      <p:sp>
        <p:nvSpPr>
          <p:cNvPr id="23" name="Étiquette 22"/>
          <p:cNvSpPr/>
          <p:nvPr/>
        </p:nvSpPr>
        <p:spPr>
          <a:xfrm>
            <a:off x="4879872" y="3532695"/>
            <a:ext cx="720080" cy="665236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4995537" y="3646971"/>
            <a:ext cx="1078529" cy="64204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3500" dirty="0">
                <a:latin typeface="Curlz MT" panose="04040404050702020202" pitchFamily="82" charset="0"/>
              </a:rPr>
              <a:t>12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5548914" y="3491793"/>
            <a:ext cx="3945403" cy="892536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Géométrie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Trace une étoile identique au modèle</a:t>
            </a:r>
          </a:p>
          <a:p>
            <a:endParaRPr lang="fr-FR" b="1" u="sng" dirty="0">
              <a:latin typeface="Comic Sans MS" panose="030F0702030302020204" pitchFamily="66" charset="0"/>
            </a:endParaRPr>
          </a:p>
        </p:txBody>
      </p:sp>
      <p:pic>
        <p:nvPicPr>
          <p:cNvPr id="3074" name="Picture 2" descr="http://ekladata.com/LWOJuCy80_Nceiat2rdHSWkoDQ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3580" y="35167"/>
            <a:ext cx="1482816" cy="969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ekladata.com/nYJB2BAL4ganXdLJJBHV1x6eK9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6298" y="6081543"/>
            <a:ext cx="849320" cy="701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Nuage 13"/>
          <p:cNvSpPr/>
          <p:nvPr/>
        </p:nvSpPr>
        <p:spPr>
          <a:xfrm>
            <a:off x="104310" y="4071731"/>
            <a:ext cx="939298" cy="50939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Nuage 36"/>
          <p:cNvSpPr/>
          <p:nvPr/>
        </p:nvSpPr>
        <p:spPr>
          <a:xfrm>
            <a:off x="128155" y="4596814"/>
            <a:ext cx="939298" cy="50939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Nuage 37"/>
          <p:cNvSpPr/>
          <p:nvPr/>
        </p:nvSpPr>
        <p:spPr>
          <a:xfrm>
            <a:off x="115309" y="5106211"/>
            <a:ext cx="939298" cy="50939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Nuage 38"/>
          <p:cNvSpPr/>
          <p:nvPr/>
        </p:nvSpPr>
        <p:spPr>
          <a:xfrm>
            <a:off x="197051" y="5653066"/>
            <a:ext cx="939298" cy="509397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9" name="Connecteur droit 28"/>
          <p:cNvCxnSpPr/>
          <p:nvPr/>
        </p:nvCxnSpPr>
        <p:spPr>
          <a:xfrm>
            <a:off x="1169916" y="4384329"/>
            <a:ext cx="340208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>
            <a:off x="1195723" y="4838012"/>
            <a:ext cx="340208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49"/>
          <p:cNvCxnSpPr/>
          <p:nvPr/>
        </p:nvCxnSpPr>
        <p:spPr>
          <a:xfrm>
            <a:off x="1195723" y="5360909"/>
            <a:ext cx="340208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50"/>
          <p:cNvCxnSpPr/>
          <p:nvPr/>
        </p:nvCxnSpPr>
        <p:spPr>
          <a:xfrm>
            <a:off x="1225392" y="5907764"/>
            <a:ext cx="3402084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ZoneTexte 29"/>
          <p:cNvSpPr txBox="1"/>
          <p:nvPr/>
        </p:nvSpPr>
        <p:spPr>
          <a:xfrm>
            <a:off x="301577" y="4104351"/>
            <a:ext cx="610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167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323528" y="4653136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91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323528" y="52292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173</a:t>
            </a:r>
          </a:p>
        </p:txBody>
      </p:sp>
      <p:sp>
        <p:nvSpPr>
          <p:cNvPr id="33" name="ZoneTexte 32"/>
          <p:cNvSpPr txBox="1"/>
          <p:nvPr/>
        </p:nvSpPr>
        <p:spPr>
          <a:xfrm>
            <a:off x="323529" y="5721520"/>
            <a:ext cx="785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296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C4D678C6-B50E-42D1-95F6-996711F7B4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79873" y="1125500"/>
            <a:ext cx="3991049" cy="229173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4CC1A45D-973F-45DE-A61D-A53ADCC028A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5461" y="4288458"/>
            <a:ext cx="4135622" cy="2164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114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Étiquette 2"/>
          <p:cNvSpPr/>
          <p:nvPr/>
        </p:nvSpPr>
        <p:spPr>
          <a:xfrm>
            <a:off x="200208" y="163468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303909" y="192710"/>
            <a:ext cx="1078529" cy="64204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3500" dirty="0">
                <a:latin typeface="Curlz MT" panose="04040404050702020202" pitchFamily="82" charset="0"/>
              </a:rPr>
              <a:t>13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63228" y="162122"/>
            <a:ext cx="4608512" cy="891108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Géométrie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Termine la frise et colorie:</a:t>
            </a:r>
          </a:p>
          <a:p>
            <a:endParaRPr lang="fr-FR" sz="1600" dirty="0">
              <a:latin typeface="Comic Sans MS" panose="030F0702030302020204" pitchFamily="66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>
            <a:off x="4818298" y="0"/>
            <a:ext cx="61575" cy="6858000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Étiquette 22"/>
          <p:cNvSpPr/>
          <p:nvPr/>
        </p:nvSpPr>
        <p:spPr>
          <a:xfrm>
            <a:off x="4906724" y="163249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4914791" y="198505"/>
            <a:ext cx="1078529" cy="64204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3500" dirty="0">
                <a:latin typeface="Curlz MT" panose="04040404050702020202" pitchFamily="82" charset="0"/>
              </a:rPr>
              <a:t>15</a:t>
            </a:r>
          </a:p>
        </p:txBody>
      </p:sp>
      <p:pic>
        <p:nvPicPr>
          <p:cNvPr id="22" name="Picture 4" descr="http://ekladata.com/uMYIPVIxd8Od6jlQ_e6_tAQ0laQ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5166" y="27736"/>
            <a:ext cx="754512" cy="844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http://ekladata.com/syi7n6z_Re-7OOjtHuEUF8qGW2M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6472" y="121950"/>
            <a:ext cx="669810" cy="656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ZoneTexte 24"/>
          <p:cNvSpPr txBox="1"/>
          <p:nvPr/>
        </p:nvSpPr>
        <p:spPr>
          <a:xfrm>
            <a:off x="5741917" y="97961"/>
            <a:ext cx="4608512" cy="891108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Opérations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Calcule les additions:</a:t>
            </a:r>
          </a:p>
          <a:p>
            <a:endParaRPr lang="fr-FR" sz="1600" dirty="0">
              <a:latin typeface="Comic Sans MS" panose="030F0702030302020204" pitchFamily="66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644097"/>
              </p:ext>
            </p:extLst>
          </p:nvPr>
        </p:nvGraphicFramePr>
        <p:xfrm>
          <a:off x="5186703" y="1117955"/>
          <a:ext cx="1631367" cy="16798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3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37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37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9953">
                <a:tc>
                  <a:txBody>
                    <a:bodyPr/>
                    <a:lstStyle/>
                    <a:p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  3</a:t>
                      </a: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9</a:t>
                      </a:r>
                    </a:p>
                  </a:txBody>
                  <a:tcPr marL="78191" marR="78191" marT="41468" marB="4146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9953">
                <a:tc>
                  <a:txBody>
                    <a:bodyPr/>
                    <a:lstStyle/>
                    <a:p>
                      <a:r>
                        <a:rPr lang="fr-FR" sz="1600" dirty="0"/>
                        <a:t>+</a:t>
                      </a:r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 1</a:t>
                      </a: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8</a:t>
                      </a:r>
                    </a:p>
                  </a:txBody>
                  <a:tcPr marL="78191" marR="78191" marT="41468" marB="4146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9953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endParaRPr lang="fr-FR" sz="1600" b="1">
                        <a:latin typeface="Comic Sans MS" panose="030F0702030302020204" pitchFamily="66" charset="0"/>
                      </a:endParaRP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Comic Sans MS" panose="030F0702030302020204" pitchFamily="66" charset="0"/>
                      </a:endParaRPr>
                    </a:p>
                  </a:txBody>
                  <a:tcPr marL="78191" marR="78191" marT="41468" marB="4146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9953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endParaRPr lang="fr-FR" sz="1600" b="1">
                        <a:latin typeface="Comic Sans MS" panose="030F0702030302020204" pitchFamily="66" charset="0"/>
                      </a:endParaRP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Comic Sans MS" panose="030F0702030302020204" pitchFamily="66" charset="0"/>
                      </a:endParaRPr>
                    </a:p>
                  </a:txBody>
                  <a:tcPr marL="78191" marR="78191" marT="41468" marB="4146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11" name="Connecteur droit 10"/>
          <p:cNvCxnSpPr>
            <a:cxnSpLocks/>
          </p:cNvCxnSpPr>
          <p:nvPr/>
        </p:nvCxnSpPr>
        <p:spPr>
          <a:xfrm>
            <a:off x="5186703" y="2049569"/>
            <a:ext cx="1631367" cy="168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31" name="Tableau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403626"/>
              </p:ext>
            </p:extLst>
          </p:nvPr>
        </p:nvGraphicFramePr>
        <p:xfrm>
          <a:off x="7404429" y="1152377"/>
          <a:ext cx="1385487" cy="15021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1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18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1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5547">
                <a:tc>
                  <a:txBody>
                    <a:bodyPr/>
                    <a:lstStyle/>
                    <a:p>
                      <a:r>
                        <a:rPr lang="fr-FR" sz="1600" dirty="0"/>
                        <a:t>   </a:t>
                      </a:r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marL="78191" marR="78191" marT="41468" marB="4146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547">
                <a:tc>
                  <a:txBody>
                    <a:bodyPr/>
                    <a:lstStyle/>
                    <a:p>
                      <a:r>
                        <a:rPr lang="fr-FR" sz="1600" dirty="0"/>
                        <a:t>-</a:t>
                      </a: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marL="78191" marR="78191" marT="41468" marB="4146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547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endParaRPr lang="fr-FR" sz="1600" b="1">
                        <a:latin typeface="Comic Sans MS" panose="030F0702030302020204" pitchFamily="66" charset="0"/>
                      </a:endParaRP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Comic Sans MS" panose="030F0702030302020204" pitchFamily="66" charset="0"/>
                      </a:endParaRPr>
                    </a:p>
                  </a:txBody>
                  <a:tcPr marL="78191" marR="78191" marT="41468" marB="4146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5547">
                <a:tc>
                  <a:txBody>
                    <a:bodyPr/>
                    <a:lstStyle/>
                    <a:p>
                      <a:endParaRPr lang="fr-FR" sz="1600"/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endParaRPr lang="fr-FR" sz="1600" b="1">
                        <a:latin typeface="Comic Sans MS" panose="030F0702030302020204" pitchFamily="66" charset="0"/>
                      </a:endParaRPr>
                    </a:p>
                  </a:txBody>
                  <a:tcPr marL="78191" marR="78191" marT="41468" marB="41468"/>
                </a:tc>
                <a:tc>
                  <a:txBody>
                    <a:bodyPr/>
                    <a:lstStyle/>
                    <a:p>
                      <a:pPr algn="ctr"/>
                      <a:endParaRPr lang="fr-FR" sz="1600" b="1" dirty="0">
                        <a:latin typeface="Comic Sans MS" panose="030F0702030302020204" pitchFamily="66" charset="0"/>
                      </a:endParaRPr>
                    </a:p>
                  </a:txBody>
                  <a:tcPr marL="78191" marR="78191" marT="41468" marB="4146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32" name="Connecteur droit 31"/>
          <p:cNvCxnSpPr/>
          <p:nvPr/>
        </p:nvCxnSpPr>
        <p:spPr>
          <a:xfrm>
            <a:off x="7353429" y="2066401"/>
            <a:ext cx="1385486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3" name="Étiquette 32"/>
          <p:cNvSpPr/>
          <p:nvPr/>
        </p:nvSpPr>
        <p:spPr>
          <a:xfrm>
            <a:off x="5000167" y="2805258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30" name="ZoneTexte 29"/>
          <p:cNvSpPr txBox="1"/>
          <p:nvPr/>
        </p:nvSpPr>
        <p:spPr>
          <a:xfrm>
            <a:off x="5081399" y="2830509"/>
            <a:ext cx="561891" cy="619540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3500" dirty="0">
                <a:latin typeface="Curlz MT" panose="04040404050702020202" pitchFamily="82" charset="0"/>
              </a:rPr>
              <a:t>16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5840541" y="2890213"/>
            <a:ext cx="3041979" cy="891108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Problèmes</a:t>
            </a:r>
          </a:p>
          <a:p>
            <a:endParaRPr lang="fr-FR" sz="1600" dirty="0">
              <a:latin typeface="Comic Sans MS" panose="030F0702030302020204" pitchFamily="66" charset="0"/>
            </a:endParaRPr>
          </a:p>
          <a:p>
            <a:endParaRPr lang="fr-FR" sz="1600" dirty="0">
              <a:latin typeface="Comic Sans MS" panose="030F0702030302020204" pitchFamily="66" charset="0"/>
            </a:endParaRPr>
          </a:p>
        </p:txBody>
      </p:sp>
      <p:pic>
        <p:nvPicPr>
          <p:cNvPr id="4100" name="Picture 4" descr="http://ekladata.com/tgYqS15w8EUXcSDXnJgE0XBlEbU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1149" y="2739520"/>
            <a:ext cx="810045" cy="793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Étiquette 36"/>
          <p:cNvSpPr/>
          <p:nvPr/>
        </p:nvSpPr>
        <p:spPr>
          <a:xfrm>
            <a:off x="200208" y="2587333"/>
            <a:ext cx="720080" cy="648072"/>
          </a:xfrm>
          <a:prstGeom prst="plaqu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2" rIns="91424" bIns="45712" spcCol="0" rtlCol="0" anchor="ctr"/>
          <a:lstStyle/>
          <a:p>
            <a:pPr algn="ctr"/>
            <a:endParaRPr lang="fr-FR"/>
          </a:p>
        </p:txBody>
      </p:sp>
      <p:sp>
        <p:nvSpPr>
          <p:cNvPr id="38" name="ZoneTexte 37"/>
          <p:cNvSpPr txBox="1"/>
          <p:nvPr/>
        </p:nvSpPr>
        <p:spPr>
          <a:xfrm>
            <a:off x="261480" y="2643206"/>
            <a:ext cx="1078529" cy="642046"/>
          </a:xfrm>
          <a:prstGeom prst="rect">
            <a:avLst/>
          </a:prstGeom>
          <a:noFill/>
        </p:spPr>
        <p:txBody>
          <a:bodyPr wrap="square" lIns="80147" tIns="40074" rIns="80147" bIns="40074" rtlCol="0">
            <a:spAutoFit/>
          </a:bodyPr>
          <a:lstStyle/>
          <a:p>
            <a:r>
              <a:rPr lang="fr-FR" sz="3500" dirty="0">
                <a:latin typeface="Curlz MT" panose="04040404050702020202" pitchFamily="82" charset="0"/>
              </a:rPr>
              <a:t>14</a:t>
            </a:r>
          </a:p>
        </p:txBody>
      </p:sp>
      <p:sp>
        <p:nvSpPr>
          <p:cNvPr id="39" name="ZoneTexte 38"/>
          <p:cNvSpPr txBox="1"/>
          <p:nvPr/>
        </p:nvSpPr>
        <p:spPr>
          <a:xfrm>
            <a:off x="988887" y="2345031"/>
            <a:ext cx="3742106" cy="1354201"/>
          </a:xfrm>
          <a:prstGeom prst="rect">
            <a:avLst/>
          </a:prstGeom>
          <a:noFill/>
        </p:spPr>
        <p:txBody>
          <a:bodyPr wrap="square" lIns="91424" tIns="45712" rIns="91424" bIns="45712" rtlCol="0">
            <a:spAutoFit/>
          </a:bodyPr>
          <a:lstStyle/>
          <a:p>
            <a:r>
              <a:rPr lang="fr-FR" b="1" u="sng" dirty="0">
                <a:latin typeface="Comic Sans MS" panose="030F0702030302020204" pitchFamily="66" charset="0"/>
              </a:rPr>
              <a:t>Mesures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Colorie le personnage qui a le plus 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d’argent et j’écris sa somme dans le</a:t>
            </a:r>
          </a:p>
          <a:p>
            <a:r>
              <a:rPr lang="fr-FR" sz="1600" dirty="0">
                <a:latin typeface="Comic Sans MS" panose="030F0702030302020204" pitchFamily="66" charset="0"/>
              </a:rPr>
              <a:t>Porte monnaie:</a:t>
            </a:r>
          </a:p>
          <a:p>
            <a:endParaRPr lang="fr-FR" sz="1600" dirty="0">
              <a:latin typeface="Comic Sans MS" panose="030F0702030302020204" pitchFamily="66" charset="0"/>
            </a:endParaRPr>
          </a:p>
        </p:txBody>
      </p:sp>
      <p:pic>
        <p:nvPicPr>
          <p:cNvPr id="9" name="Picture 4" descr="http://ekladata.com/va1br22YNTtilDZmLigXAv-aIXU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07" y="3369816"/>
            <a:ext cx="875293" cy="16668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ekladata.com/fUW5X0RzGjYBRBuDMhiz4-E-Qvw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009398" y="5242768"/>
            <a:ext cx="699660" cy="1513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necteur droit 11"/>
          <p:cNvCxnSpPr/>
          <p:nvPr/>
        </p:nvCxnSpPr>
        <p:spPr>
          <a:xfrm>
            <a:off x="0" y="5036655"/>
            <a:ext cx="4879873" cy="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4104" name="Picture 8" descr="http://raf.dessins.free.fr/2bgal/img/dessins%20pour%20les%20enfants/porte-monnaie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899" y="4203235"/>
            <a:ext cx="949780" cy="7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8" descr="http://raf.dessins.free.fr/2bgal/img/dessins%20pour%20les%20enfants/porte-monnaie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6" y="5999291"/>
            <a:ext cx="1036573" cy="7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393" y="3690242"/>
            <a:ext cx="1190625" cy="638175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249" y="3454158"/>
            <a:ext cx="715070" cy="71507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393" y="4424246"/>
            <a:ext cx="1190625" cy="574917"/>
          </a:xfrm>
          <a:prstGeom prst="rect">
            <a:avLst/>
          </a:prstGeom>
        </p:spPr>
      </p:pic>
      <p:pic>
        <p:nvPicPr>
          <p:cNvPr id="16" name="Image 1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0713" y="4194028"/>
            <a:ext cx="704606" cy="708238"/>
          </a:xfrm>
          <a:prstGeom prst="rect">
            <a:avLst/>
          </a:prstGeom>
        </p:spPr>
      </p:pic>
      <p:pic>
        <p:nvPicPr>
          <p:cNvPr id="46" name="Image 4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279" y="5230072"/>
            <a:ext cx="704606" cy="708238"/>
          </a:xfrm>
          <a:prstGeom prst="rect">
            <a:avLst/>
          </a:prstGeom>
        </p:spPr>
      </p:pic>
      <p:pic>
        <p:nvPicPr>
          <p:cNvPr id="47" name="Image 4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419" y="5242768"/>
            <a:ext cx="704606" cy="708238"/>
          </a:xfrm>
          <a:prstGeom prst="rect">
            <a:avLst/>
          </a:prstGeom>
        </p:spPr>
      </p:pic>
      <p:pic>
        <p:nvPicPr>
          <p:cNvPr id="48" name="Image 4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5330" y="5278356"/>
            <a:ext cx="704606" cy="708238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611" y="6103315"/>
            <a:ext cx="1076325" cy="561975"/>
          </a:xfrm>
          <a:prstGeom prst="rect">
            <a:avLst/>
          </a:prstGeom>
        </p:spPr>
      </p:pic>
      <p:pic>
        <p:nvPicPr>
          <p:cNvPr id="49" name="Image 48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255" y="6095662"/>
            <a:ext cx="1076325" cy="561975"/>
          </a:xfrm>
          <a:prstGeom prst="rect">
            <a:avLst/>
          </a:prstGeom>
        </p:spPr>
      </p:pic>
      <p:pic>
        <p:nvPicPr>
          <p:cNvPr id="50" name="Image 49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5077" y="5376089"/>
            <a:ext cx="1190625" cy="574917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F7A6056A-8C32-4FE1-B79D-AC1D2D2C8AA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962415"/>
            <a:ext cx="4791447" cy="580579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2C1599DE-F0B5-4D61-8250-EF69EF90A12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6597" y="1605532"/>
            <a:ext cx="4740700" cy="591766"/>
          </a:xfrm>
          <a:prstGeom prst="rect">
            <a:avLst/>
          </a:prstGeom>
        </p:spPr>
      </p:pic>
      <p:pic>
        <p:nvPicPr>
          <p:cNvPr id="28" name="Image 27">
            <a:extLst>
              <a:ext uri="{FF2B5EF4-FFF2-40B4-BE49-F238E27FC236}">
                <a16:creationId xmlns:a16="http://schemas.microsoft.com/office/drawing/2014/main" id="{9C1920CA-482E-4304-A889-9A9E23A7B6B2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67178" y="3473151"/>
            <a:ext cx="4025785" cy="245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9165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373</Words>
  <Application>Microsoft Office PowerPoint</Application>
  <PresentationFormat>Affichage à l'écran (4:3)</PresentationFormat>
  <Paragraphs>86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Comic Sans MS</vt:lpstr>
      <vt:lpstr>Curlz MT</vt:lpstr>
      <vt:lpstr>Cursive standard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corinne</dc:creator>
  <cp:lastModifiedBy>Alice</cp:lastModifiedBy>
  <cp:revision>18</cp:revision>
  <dcterms:created xsi:type="dcterms:W3CDTF">2014-07-26T14:01:33Z</dcterms:created>
  <dcterms:modified xsi:type="dcterms:W3CDTF">2020-07-22T16:26:43Z</dcterms:modified>
</cp:coreProperties>
</file>